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notesMasterIdLst>
    <p:notesMasterId r:id="rId23"/>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image-21-1.png"/><Relationship Id="rId2" Type="http://schemas.openxmlformats.org/officeDocument/2006/relationships/image" Target="../media/image-21-2.png"/><Relationship Id="rId3" Type="http://schemas.openxmlformats.org/officeDocument/2006/relationships/slideLayout" Target="../slideLayouts/slideLayout1.xml"/><Relationship Id="rId4"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1.png"/><Relationship Id="rId3" Type="http://schemas.openxmlformats.org/officeDocument/2006/relationships/image" Target="../media/image-8-1.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2263"/>
        </a:solidFill>
      </p:bgPr>
    </p:bg>
    <p:spTree>
      <p:nvGrpSpPr>
        <p:cNvPr id="1" name=""/>
        <p:cNvGrpSpPr/>
        <p:nvPr/>
      </p:nvGrpSpPr>
      <p:grpSpPr>
        <a:xfrm>
          <a:off x="0" y="0"/>
          <a:ext cx="0" cy="0"/>
          <a:chOff x="0" y="0"/>
          <a:chExt cx="0" cy="0"/>
        </a:xfrm>
      </p:grpSpPr>
      <p:pic>
        <p:nvPicPr>
          <p:cNvPr id="2" name="Image 0" descr="/home/claude/maritime_ppt/icon_ship_cyan.png">    </p:cNvPr>
          <p:cNvPicPr>
            <a:picLocks noChangeAspect="1"/>
          </p:cNvPicPr>
          <p:nvPr/>
        </p:nvPicPr>
        <p:blipFill>
          <a:blip r:embed="rId1">
            <a:alphaModFix amt="22000"/>
          </a:blip>
          <a:stretch>
            <a:fillRect/>
          </a:stretch>
        </p:blipFill>
        <p:spPr>
          <a:xfrm>
            <a:off x="9509760" y="274320"/>
            <a:ext cx="2377440" cy="2377440"/>
          </a:xfrm>
          <a:prstGeom prst="rect">
            <a:avLst/>
          </a:prstGeom>
        </p:spPr>
      </p:pic>
      <p:pic>
        <p:nvPicPr>
          <p:cNvPr id="3" name="Image 1" descr="/home/claude/maritime_ppt/icon_anchor_gold.png">    </p:cNvPr>
          <p:cNvPicPr>
            <a:picLocks noChangeAspect="1"/>
          </p:cNvPicPr>
          <p:nvPr/>
        </p:nvPicPr>
        <p:blipFill>
          <a:blip r:embed="rId2">
            <a:alphaModFix amt="18000"/>
          </a:blip>
          <a:stretch>
            <a:fillRect/>
          </a:stretch>
        </p:blipFill>
        <p:spPr>
          <a:xfrm>
            <a:off x="-457200" y="4389120"/>
            <a:ext cx="2560320" cy="2560320"/>
          </a:xfrm>
          <a:prstGeom prst="rect">
            <a:avLst/>
          </a:prstGeom>
        </p:spPr>
      </p:pic>
      <p:sp>
        <p:nvSpPr>
          <p:cNvPr id="4" name="Shape 0"/>
          <p:cNvSpPr/>
          <p:nvPr/>
        </p:nvSpPr>
        <p:spPr>
          <a:xfrm>
            <a:off x="713232" y="438912"/>
            <a:ext cx="2292096" cy="676656"/>
          </a:xfrm>
          <a:prstGeom prst="roundRect">
            <a:avLst>
              <a:gd name="adj" fmla="val 10811"/>
            </a:avLst>
          </a:prstGeom>
          <a:solidFill>
            <a:srgbClr val="FFFFFF"/>
          </a:solidFill>
          <a:ln/>
          <a:effectLst>
            <a:outerShdw sx="100000" sy="100000" kx="0" ky="0" algn="bl" rotWithShape="0" blurRad="76200" dist="25400" dir="5400000">
              <a:srgbClr val="000000">
                <a:alpha val="18000"/>
              </a:srgbClr>
            </a:outerShdw>
          </a:effectLst>
        </p:spPr>
      </p:sp>
      <p:pic>
        <p:nvPicPr>
          <p:cNvPr id="5" name="Image 2" descr="/home/claude/maritime_ppt/logo.png">    </p:cNvPr>
          <p:cNvPicPr>
            <a:picLocks noChangeAspect="1"/>
          </p:cNvPicPr>
          <p:nvPr/>
        </p:nvPicPr>
        <p:blipFill>
          <a:blip r:embed="rId3"/>
          <a:stretch>
            <a:fillRect/>
          </a:stretch>
        </p:blipFill>
        <p:spPr>
          <a:xfrm>
            <a:off x="822960" y="548640"/>
            <a:ext cx="2072640" cy="457200"/>
          </a:xfrm>
          <a:prstGeom prst="rect">
            <a:avLst/>
          </a:prstGeom>
        </p:spPr>
      </p:pic>
      <p:sp>
        <p:nvSpPr>
          <p:cNvPr id="6" name="Text 1"/>
          <p:cNvSpPr/>
          <p:nvPr/>
        </p:nvSpPr>
        <p:spPr>
          <a:xfrm>
            <a:off x="822960" y="1554480"/>
            <a:ext cx="8229600" cy="365760"/>
          </a:xfrm>
          <a:prstGeom prst="rect">
            <a:avLst/>
          </a:prstGeom>
          <a:noFill/>
          <a:ln/>
        </p:spPr>
        <p:txBody>
          <a:bodyPr wrap="square" rtlCol="0" anchor="ctr"/>
          <a:lstStyle/>
          <a:p>
            <a:pPr indent="0" marL="0">
              <a:buNone/>
            </a:pPr>
            <a:r>
              <a:rPr lang="en-US" sz="1300" b="1" spc="200" kern="0" dirty="0">
                <a:solidFill>
                  <a:srgbClr val="F4A223"/>
                </a:solidFill>
                <a:latin typeface="Calibri" pitchFamily="34" charset="0"/>
                <a:ea typeface="Calibri" pitchFamily="34" charset="-122"/>
                <a:cs typeface="Calibri" pitchFamily="34" charset="-120"/>
              </a:rPr>
              <a:t>ONE DAY  •  BLUEPRINT30 COURSE SERIES</a:t>
            </a:r>
            <a:endParaRPr lang="en-US" sz="1300" dirty="0"/>
          </a:p>
        </p:txBody>
      </p:sp>
      <p:sp>
        <p:nvSpPr>
          <p:cNvPr id="7" name="Text 2"/>
          <p:cNvSpPr/>
          <p:nvPr/>
        </p:nvSpPr>
        <p:spPr>
          <a:xfrm>
            <a:off x="777240" y="1965960"/>
            <a:ext cx="10058400" cy="137160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Merchant Marine &amp; Port Careers</a:t>
            </a:r>
            <a:endParaRPr lang="en-US" sz="4000" dirty="0"/>
          </a:p>
        </p:txBody>
      </p:sp>
      <p:sp>
        <p:nvSpPr>
          <p:cNvPr id="8" name="Text 3"/>
          <p:cNvSpPr/>
          <p:nvPr/>
        </p:nvSpPr>
        <p:spPr>
          <a:xfrm>
            <a:off x="822960" y="3154680"/>
            <a:ext cx="8686800" cy="548640"/>
          </a:xfrm>
          <a:prstGeom prst="rect">
            <a:avLst/>
          </a:prstGeom>
          <a:noFill/>
          <a:ln/>
        </p:spPr>
        <p:txBody>
          <a:bodyPr wrap="square" rtlCol="0" anchor="ctr"/>
          <a:lstStyle/>
          <a:p>
            <a:pPr indent="0" marL="0">
              <a:buNone/>
            </a:pPr>
            <a:r>
              <a:rPr lang="en-US" sz="2000" i="1" dirty="0">
                <a:solidFill>
                  <a:srgbClr val="CADCFC"/>
                </a:solidFill>
                <a:latin typeface="Calibri" pitchFamily="34" charset="0"/>
                <a:ea typeface="Calibri" pitchFamily="34" charset="-122"/>
                <a:cs typeface="Calibri" pitchFamily="34" charset="-120"/>
              </a:rPr>
              <a:t>Life on the Water, Work on the Docks</a:t>
            </a:r>
            <a:endParaRPr lang="en-US" sz="2000" dirty="0"/>
          </a:p>
        </p:txBody>
      </p:sp>
      <p:sp>
        <p:nvSpPr>
          <p:cNvPr id="9" name="Shape 4"/>
          <p:cNvSpPr/>
          <p:nvPr/>
        </p:nvSpPr>
        <p:spPr>
          <a:xfrm>
            <a:off x="822960" y="3931920"/>
            <a:ext cx="2011680" cy="0"/>
          </a:xfrm>
          <a:prstGeom prst="line">
            <a:avLst/>
          </a:prstGeom>
          <a:noFill/>
          <a:ln w="38100">
            <a:solidFill>
              <a:srgbClr val="00B4D8"/>
            </a:solidFill>
            <a:prstDash val="solid"/>
          </a:ln>
        </p:spPr>
      </p:sp>
      <p:sp>
        <p:nvSpPr>
          <p:cNvPr id="10" name="Text 5"/>
          <p:cNvSpPr/>
          <p:nvPr/>
        </p:nvSpPr>
        <p:spPr>
          <a:xfrm>
            <a:off x="822960" y="4160520"/>
            <a:ext cx="8229600" cy="1005840"/>
          </a:xfrm>
          <a:prstGeom prst="rect">
            <a:avLst/>
          </a:prstGeom>
          <a:noFill/>
          <a:ln/>
        </p:spPr>
        <p:txBody>
          <a:bodyPr wrap="square" rtlCol="0" anchor="ctr"/>
          <a:lstStyle/>
          <a:p>
            <a:pPr indent="0" marL="0">
              <a:lnSpc>
                <a:spcPts val="2100"/>
              </a:lnSpc>
              <a:buNone/>
            </a:pPr>
            <a:r>
              <a:rPr lang="en-US" sz="1400" dirty="0">
                <a:solidFill>
                  <a:srgbClr val="D7E2F5"/>
                </a:solidFill>
                <a:latin typeface="Calibri" pitchFamily="34" charset="0"/>
                <a:ea typeface="Calibri" pitchFamily="34" charset="-122"/>
                <a:cs typeface="Calibri" pitchFamily="34" charset="-120"/>
              </a:rPr>
              <a:t>From cargo ships to container terminals to offshore platforms, these careers move the world's goods and power. This course gives you a real look at three powerful career paths. No degree needed to start.</a:t>
            </a:r>
            <a:endParaRPr lang="en-US" sz="1400" dirty="0"/>
          </a:p>
        </p:txBody>
      </p:sp>
      <p:sp>
        <p:nvSpPr>
          <p:cNvPr id="11" name="Text 6"/>
          <p:cNvSpPr/>
          <p:nvPr/>
        </p:nvSpPr>
        <p:spPr>
          <a:xfrm>
            <a:off x="822960" y="6172200"/>
            <a:ext cx="4572000" cy="365760"/>
          </a:xfrm>
          <a:prstGeom prst="rect">
            <a:avLst/>
          </a:prstGeom>
          <a:noFill/>
          <a:ln/>
        </p:spPr>
        <p:txBody>
          <a:bodyPr wrap="square" rtlCol="0" anchor="ctr"/>
          <a:lstStyle/>
          <a:p>
            <a:pPr indent="0" marL="0">
              <a:buNone/>
            </a:pPr>
            <a:r>
              <a:rPr lang="en-US" sz="1200" b="1" dirty="0">
                <a:solidFill>
                  <a:srgbClr val="9FB3D9"/>
                </a:solidFill>
                <a:latin typeface="Calibri" pitchFamily="34" charset="0"/>
                <a:ea typeface="Calibri" pitchFamily="34" charset="-122"/>
                <a:cs typeface="Calibri" pitchFamily="34" charset="-120"/>
              </a:rPr>
              <a:t>blueprint30.com</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A2263"/>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F4A223"/>
                </a:solidFill>
                <a:latin typeface="Calibri" pitchFamily="34" charset="0"/>
                <a:ea typeface="Calibri" pitchFamily="34" charset="-122"/>
                <a:cs typeface="Calibri" pitchFamily="34" charset="-120"/>
              </a:rPr>
              <a:t>SECOND CHANCES</a:t>
            </a:r>
            <a:endParaRPr lang="en-US" sz="1250" dirty="0"/>
          </a:p>
        </p:txBody>
      </p:sp>
      <p:sp>
        <p:nvSpPr>
          <p:cNvPr id="3" name="Text 1"/>
          <p:cNvSpPr/>
          <p:nvPr/>
        </p:nvSpPr>
        <p:spPr>
          <a:xfrm>
            <a:off x="548640" y="731520"/>
            <a:ext cx="10515600" cy="640080"/>
          </a:xfrm>
          <a:prstGeom prst="rect">
            <a:avLst/>
          </a:prstGeom>
          <a:noFill/>
          <a:ln/>
        </p:spPr>
        <p:txBody>
          <a:bodyPr wrap="square" rtlCol="0" anchor="ctr"/>
          <a:lstStyle/>
          <a:p>
            <a:pPr indent="0" marL="0">
              <a:buNone/>
            </a:pPr>
            <a:r>
              <a:rPr lang="en-US" sz="2800" b="1" dirty="0">
                <a:solidFill>
                  <a:srgbClr val="FFFFFF"/>
                </a:solidFill>
                <a:latin typeface="Cambria" pitchFamily="34" charset="0"/>
                <a:ea typeface="Cambria" pitchFamily="34" charset="-122"/>
                <a:cs typeface="Cambria" pitchFamily="34" charset="-120"/>
              </a:rPr>
              <a:t>Can You Join with a Felony or Conviction?</a:t>
            </a:r>
            <a:endParaRPr lang="en-US" sz="2800" dirty="0"/>
          </a:p>
        </p:txBody>
      </p:sp>
      <p:sp>
        <p:nvSpPr>
          <p:cNvPr id="4" name="Text 2"/>
          <p:cNvSpPr/>
          <p:nvPr/>
        </p:nvSpPr>
        <p:spPr>
          <a:xfrm>
            <a:off x="548640" y="1371600"/>
            <a:ext cx="10515600" cy="411480"/>
          </a:xfrm>
          <a:prstGeom prst="rect">
            <a:avLst/>
          </a:prstGeom>
          <a:noFill/>
          <a:ln/>
        </p:spPr>
        <p:txBody>
          <a:bodyPr wrap="square" rtlCol="0" anchor="ctr"/>
          <a:lstStyle/>
          <a:p>
            <a:pPr indent="0" marL="0">
              <a:buNone/>
            </a:pPr>
            <a:r>
              <a:rPr lang="en-US" sz="1400" b="1" i="1" dirty="0">
                <a:solidFill>
                  <a:srgbClr val="F4A223"/>
                </a:solidFill>
                <a:latin typeface="Calibri" pitchFamily="34" charset="0"/>
                <a:ea typeface="Calibri" pitchFamily="34" charset="-122"/>
                <a:cs typeface="Calibri" pitchFamily="34" charset="-120"/>
              </a:rPr>
              <a:t>Often, yes. Each path has its own screening process, and it's worth understanding before you apply.</a:t>
            </a:r>
            <a:endParaRPr lang="en-US" sz="1400" dirty="0"/>
          </a:p>
        </p:txBody>
      </p:sp>
      <p:sp>
        <p:nvSpPr>
          <p:cNvPr id="5" name="Shape 3"/>
          <p:cNvSpPr/>
          <p:nvPr/>
        </p:nvSpPr>
        <p:spPr>
          <a:xfrm>
            <a:off x="548640" y="2148840"/>
            <a:ext cx="11064240" cy="868680"/>
          </a:xfrm>
          <a:prstGeom prst="roundRect">
            <a:avLst>
              <a:gd name="adj" fmla="val 8421"/>
            </a:avLst>
          </a:prstGeom>
          <a:solidFill>
            <a:srgbClr val="12306B"/>
          </a:solidFill>
          <a:ln/>
        </p:spPr>
      </p:sp>
      <p:sp>
        <p:nvSpPr>
          <p:cNvPr id="6" name="Text 4"/>
          <p:cNvSpPr/>
          <p:nvPr/>
        </p:nvSpPr>
        <p:spPr>
          <a:xfrm>
            <a:off x="777240" y="2148840"/>
            <a:ext cx="3200400" cy="868680"/>
          </a:xfrm>
          <a:prstGeom prst="rect">
            <a:avLst/>
          </a:prstGeom>
          <a:noFill/>
          <a:ln/>
        </p:spPr>
        <p:txBody>
          <a:bodyPr wrap="square"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Merchant Marine (TWIC / MMC)</a:t>
            </a:r>
            <a:endParaRPr lang="en-US" sz="1300" dirty="0"/>
          </a:p>
        </p:txBody>
      </p:sp>
      <p:sp>
        <p:nvSpPr>
          <p:cNvPr id="7" name="Text 5"/>
          <p:cNvSpPr/>
          <p:nvPr/>
        </p:nvSpPr>
        <p:spPr>
          <a:xfrm>
            <a:off x="4114800" y="2148840"/>
            <a:ext cx="7223760" cy="868680"/>
          </a:xfrm>
          <a:prstGeom prst="rect">
            <a:avLst/>
          </a:prstGeom>
          <a:noFill/>
          <a:ln/>
        </p:spPr>
        <p:txBody>
          <a:bodyPr wrap="square" rtlCol="0" anchor="ctr"/>
          <a:lstStyle/>
          <a:p>
            <a:pPr indent="0" marL="0">
              <a:lnSpc>
                <a:spcPts val="1300"/>
              </a:lnSpc>
              <a:buNone/>
            </a:pPr>
            <a:r>
              <a:rPr lang="en-US" sz="1150" dirty="0">
                <a:solidFill>
                  <a:srgbClr val="E8EEFA"/>
                </a:solidFill>
                <a:latin typeface="Calibri" pitchFamily="34" charset="0"/>
                <a:ea typeface="Calibri" pitchFamily="34" charset="-122"/>
                <a:cs typeface="Calibri" pitchFamily="34" charset="-120"/>
              </a:rPr>
              <a:t>TWIC and MMC applications include a security background check. Some serious offenses can disqualify you, but many people with records still qualify, especially after time has passed.</a:t>
            </a:r>
            <a:endParaRPr lang="en-US" sz="1150" dirty="0"/>
          </a:p>
        </p:txBody>
      </p:sp>
      <p:sp>
        <p:nvSpPr>
          <p:cNvPr id="8" name="Shape 6"/>
          <p:cNvSpPr/>
          <p:nvPr/>
        </p:nvSpPr>
        <p:spPr>
          <a:xfrm>
            <a:off x="548640" y="3108960"/>
            <a:ext cx="11064240" cy="868680"/>
          </a:xfrm>
          <a:prstGeom prst="roundRect">
            <a:avLst>
              <a:gd name="adj" fmla="val 8421"/>
            </a:avLst>
          </a:prstGeom>
          <a:solidFill>
            <a:srgbClr val="12306B"/>
          </a:solidFill>
          <a:ln/>
        </p:spPr>
      </p:sp>
      <p:sp>
        <p:nvSpPr>
          <p:cNvPr id="9" name="Text 7"/>
          <p:cNvSpPr/>
          <p:nvPr/>
        </p:nvSpPr>
        <p:spPr>
          <a:xfrm>
            <a:off x="777240" y="3108960"/>
            <a:ext cx="3200400" cy="868680"/>
          </a:xfrm>
          <a:prstGeom prst="rect">
            <a:avLst/>
          </a:prstGeom>
          <a:noFill/>
          <a:ln/>
        </p:spPr>
        <p:txBody>
          <a:bodyPr wrap="square"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Longshoreman</a:t>
            </a:r>
            <a:endParaRPr lang="en-US" sz="1300" dirty="0"/>
          </a:p>
        </p:txBody>
      </p:sp>
      <p:sp>
        <p:nvSpPr>
          <p:cNvPr id="10" name="Text 8"/>
          <p:cNvSpPr/>
          <p:nvPr/>
        </p:nvSpPr>
        <p:spPr>
          <a:xfrm>
            <a:off x="4114800" y="3108960"/>
            <a:ext cx="7223760" cy="868680"/>
          </a:xfrm>
          <a:prstGeom prst="rect">
            <a:avLst/>
          </a:prstGeom>
          <a:noFill/>
          <a:ln/>
        </p:spPr>
        <p:txBody>
          <a:bodyPr wrap="square" rtlCol="0" anchor="ctr"/>
          <a:lstStyle/>
          <a:p>
            <a:pPr indent="0" marL="0">
              <a:lnSpc>
                <a:spcPts val="1300"/>
              </a:lnSpc>
              <a:buNone/>
            </a:pPr>
            <a:r>
              <a:rPr lang="en-US" sz="1150" dirty="0">
                <a:solidFill>
                  <a:srgbClr val="E8EEFA"/>
                </a:solidFill>
                <a:latin typeface="Calibri" pitchFamily="34" charset="0"/>
                <a:ea typeface="Calibri" pitchFamily="34" charset="-122"/>
                <a:cs typeface="Calibri" pitchFamily="34" charset="-120"/>
              </a:rPr>
              <a:t>Hiring happens through local union halls. Policies vary by port, and some are fair-chance friendly.</a:t>
            </a:r>
            <a:endParaRPr lang="en-US" sz="1150" dirty="0"/>
          </a:p>
        </p:txBody>
      </p:sp>
      <p:sp>
        <p:nvSpPr>
          <p:cNvPr id="11" name="Shape 9"/>
          <p:cNvSpPr/>
          <p:nvPr/>
        </p:nvSpPr>
        <p:spPr>
          <a:xfrm>
            <a:off x="548640" y="4069080"/>
            <a:ext cx="11064240" cy="868680"/>
          </a:xfrm>
          <a:prstGeom prst="roundRect">
            <a:avLst>
              <a:gd name="adj" fmla="val 8421"/>
            </a:avLst>
          </a:prstGeom>
          <a:solidFill>
            <a:srgbClr val="12306B"/>
          </a:solidFill>
          <a:ln/>
        </p:spPr>
      </p:sp>
      <p:sp>
        <p:nvSpPr>
          <p:cNvPr id="12" name="Text 10"/>
          <p:cNvSpPr/>
          <p:nvPr/>
        </p:nvSpPr>
        <p:spPr>
          <a:xfrm>
            <a:off x="777240" y="4069080"/>
            <a:ext cx="3200400" cy="868680"/>
          </a:xfrm>
          <a:prstGeom prst="rect">
            <a:avLst/>
          </a:prstGeom>
          <a:noFill/>
          <a:ln/>
        </p:spPr>
        <p:txBody>
          <a:bodyPr wrap="square"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Offshore</a:t>
            </a:r>
            <a:endParaRPr lang="en-US" sz="1300" dirty="0"/>
          </a:p>
        </p:txBody>
      </p:sp>
      <p:sp>
        <p:nvSpPr>
          <p:cNvPr id="13" name="Text 11"/>
          <p:cNvSpPr/>
          <p:nvPr/>
        </p:nvSpPr>
        <p:spPr>
          <a:xfrm>
            <a:off x="4114800" y="4069080"/>
            <a:ext cx="7223760" cy="868680"/>
          </a:xfrm>
          <a:prstGeom prst="rect">
            <a:avLst/>
          </a:prstGeom>
          <a:noFill/>
          <a:ln/>
        </p:spPr>
        <p:txBody>
          <a:bodyPr wrap="square" rtlCol="0" anchor="ctr"/>
          <a:lstStyle/>
          <a:p>
            <a:pPr indent="0" marL="0">
              <a:lnSpc>
                <a:spcPts val="1300"/>
              </a:lnSpc>
              <a:buNone/>
            </a:pPr>
            <a:r>
              <a:rPr lang="en-US" sz="1150" dirty="0">
                <a:solidFill>
                  <a:srgbClr val="E8EEFA"/>
                </a:solidFill>
                <a:latin typeface="Calibri" pitchFamily="34" charset="0"/>
                <a:ea typeface="Calibri" pitchFamily="34" charset="-122"/>
                <a:cs typeface="Calibri" pitchFamily="34" charset="-120"/>
              </a:rPr>
              <a:t>Most operators run background and drug screenings. Policies vary by company and role.</a:t>
            </a:r>
            <a:endParaRPr lang="en-US" sz="1150" dirty="0"/>
          </a:p>
        </p:txBody>
      </p:sp>
      <p:sp>
        <p:nvSpPr>
          <p:cNvPr id="14" name="Shape 12"/>
          <p:cNvSpPr/>
          <p:nvPr/>
        </p:nvSpPr>
        <p:spPr>
          <a:xfrm>
            <a:off x="548640" y="5029200"/>
            <a:ext cx="11064240" cy="868680"/>
          </a:xfrm>
          <a:prstGeom prst="roundRect">
            <a:avLst>
              <a:gd name="adj" fmla="val 8421"/>
            </a:avLst>
          </a:prstGeom>
          <a:solidFill>
            <a:srgbClr val="12306B"/>
          </a:solidFill>
          <a:ln/>
        </p:spPr>
      </p:sp>
      <p:sp>
        <p:nvSpPr>
          <p:cNvPr id="15" name="Text 13"/>
          <p:cNvSpPr/>
          <p:nvPr/>
        </p:nvSpPr>
        <p:spPr>
          <a:xfrm>
            <a:off x="777240" y="5029200"/>
            <a:ext cx="3200400" cy="868680"/>
          </a:xfrm>
          <a:prstGeom prst="rect">
            <a:avLst/>
          </a:prstGeom>
          <a:noFill/>
          <a:ln/>
        </p:spPr>
        <p:txBody>
          <a:bodyPr wrap="square"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Know Your Rights</a:t>
            </a:r>
            <a:endParaRPr lang="en-US" sz="1300" dirty="0"/>
          </a:p>
        </p:txBody>
      </p:sp>
      <p:sp>
        <p:nvSpPr>
          <p:cNvPr id="16" name="Text 14"/>
          <p:cNvSpPr/>
          <p:nvPr/>
        </p:nvSpPr>
        <p:spPr>
          <a:xfrm>
            <a:off x="4114800" y="5029200"/>
            <a:ext cx="7223760" cy="868680"/>
          </a:xfrm>
          <a:prstGeom prst="rect">
            <a:avLst/>
          </a:prstGeom>
          <a:noFill/>
          <a:ln/>
        </p:spPr>
        <p:txBody>
          <a:bodyPr wrap="square" rtlCol="0" anchor="ctr"/>
          <a:lstStyle/>
          <a:p>
            <a:pPr indent="0" marL="0">
              <a:lnSpc>
                <a:spcPts val="1300"/>
              </a:lnSpc>
              <a:buNone/>
            </a:pPr>
            <a:r>
              <a:rPr lang="en-US" sz="1150" dirty="0">
                <a:solidFill>
                  <a:srgbClr val="E8EEFA"/>
                </a:solidFill>
                <a:latin typeface="Calibri" pitchFamily="34" charset="0"/>
                <a:ea typeface="Calibri" pitchFamily="34" charset="-122"/>
                <a:cs typeface="Calibri" pitchFamily="34" charset="-120"/>
              </a:rPr>
              <a:t>You can request your TWIC background check results and appeal a denial through the TSA.</a:t>
            </a:r>
            <a:endParaRPr lang="en-US" sz="1150" dirty="0"/>
          </a:p>
        </p:txBody>
      </p:sp>
      <p:sp>
        <p:nvSpPr>
          <p:cNvPr id="17" name="Text 15"/>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9FB3D9"/>
                </a:solidFill>
                <a:latin typeface="Calibri" pitchFamily="34" charset="0"/>
                <a:ea typeface="Calibri" pitchFamily="34" charset="-122"/>
                <a:cs typeface="Calibri" pitchFamily="34" charset="-120"/>
              </a:rPr>
              <a:t>Blueprint30  ·  Merchant Marine &amp; Port Careers</a:t>
            </a:r>
            <a:endParaRPr lang="en-US" sz="900" dirty="0"/>
          </a:p>
        </p:txBody>
      </p:sp>
      <p:sp>
        <p:nvSpPr>
          <p:cNvPr id="18" name="Text 16"/>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9FB3D9"/>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9FC"/>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TAKE ACTION</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200" b="1" dirty="0">
                <a:solidFill>
                  <a:srgbClr val="1A1F2E"/>
                </a:solidFill>
                <a:latin typeface="Cambria" pitchFamily="34" charset="0"/>
                <a:ea typeface="Cambria" pitchFamily="34" charset="-122"/>
                <a:cs typeface="Cambria" pitchFamily="34" charset="-120"/>
              </a:rPr>
              <a:t>Steps You Can Take Right Now</a:t>
            </a:r>
            <a:endParaRPr lang="en-US" sz="3200" dirty="0"/>
          </a:p>
        </p:txBody>
      </p:sp>
      <p:sp>
        <p:nvSpPr>
          <p:cNvPr id="4" name="Shape 2"/>
          <p:cNvSpPr/>
          <p:nvPr/>
        </p:nvSpPr>
        <p:spPr>
          <a:xfrm>
            <a:off x="548640" y="1600200"/>
            <a:ext cx="5394960" cy="1417320"/>
          </a:xfrm>
          <a:prstGeom prst="roundRect">
            <a:avLst>
              <a:gd name="adj" fmla="val 6452"/>
            </a:avLst>
          </a:prstGeom>
          <a:solidFill>
            <a:srgbClr val="FFFFFF"/>
          </a:solidFill>
          <a:ln w="12700">
            <a:solidFill>
              <a:srgbClr val="DCE4F2"/>
            </a:solidFill>
            <a:prstDash val="solid"/>
          </a:ln>
        </p:spPr>
      </p:sp>
      <p:sp>
        <p:nvSpPr>
          <p:cNvPr id="5" name="Shape 3"/>
          <p:cNvSpPr/>
          <p:nvPr/>
        </p:nvSpPr>
        <p:spPr>
          <a:xfrm>
            <a:off x="749808" y="1801368"/>
            <a:ext cx="457200" cy="457200"/>
          </a:xfrm>
          <a:prstGeom prst="ellipse">
            <a:avLst/>
          </a:prstGeom>
          <a:solidFill>
            <a:srgbClr val="F4A223"/>
          </a:solidFill>
          <a:ln/>
        </p:spPr>
      </p:sp>
      <p:sp>
        <p:nvSpPr>
          <p:cNvPr id="6" name="Text 4"/>
          <p:cNvSpPr/>
          <p:nvPr/>
        </p:nvSpPr>
        <p:spPr>
          <a:xfrm>
            <a:off x="749808" y="1801368"/>
            <a:ext cx="457200" cy="457200"/>
          </a:xfrm>
          <a:prstGeom prst="rect">
            <a:avLst/>
          </a:prstGeom>
          <a:noFill/>
          <a:ln/>
        </p:spPr>
        <p:txBody>
          <a:bodyPr wrap="square" rtlCol="0" anchor="ctr"/>
          <a:lstStyle/>
          <a:p>
            <a:pPr algn="ctr" indent="0" marL="0">
              <a:buNone/>
            </a:pPr>
            <a:r>
              <a:rPr lang="en-US" sz="1600" b="1" dirty="0">
                <a:solidFill>
                  <a:srgbClr val="0A2263"/>
                </a:solidFill>
                <a:latin typeface="Cambria" pitchFamily="34" charset="0"/>
                <a:ea typeface="Cambria" pitchFamily="34" charset="-122"/>
                <a:cs typeface="Cambria" pitchFamily="34" charset="-120"/>
              </a:rPr>
              <a:t>1</a:t>
            </a:r>
            <a:endParaRPr lang="en-US" sz="1600" dirty="0"/>
          </a:p>
        </p:txBody>
      </p:sp>
      <p:sp>
        <p:nvSpPr>
          <p:cNvPr id="7" name="Text 5"/>
          <p:cNvSpPr/>
          <p:nvPr/>
        </p:nvSpPr>
        <p:spPr>
          <a:xfrm>
            <a:off x="1371600" y="1737360"/>
            <a:ext cx="4389120" cy="11430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Apply for your TWIC card early. It can take a few weeks to process.</a:t>
            </a:r>
            <a:endParaRPr lang="en-US" sz="1250" dirty="0"/>
          </a:p>
        </p:txBody>
      </p:sp>
      <p:sp>
        <p:nvSpPr>
          <p:cNvPr id="8" name="Shape 6"/>
          <p:cNvSpPr/>
          <p:nvPr/>
        </p:nvSpPr>
        <p:spPr>
          <a:xfrm>
            <a:off x="6217920" y="1600200"/>
            <a:ext cx="5394960" cy="1417320"/>
          </a:xfrm>
          <a:prstGeom prst="roundRect">
            <a:avLst>
              <a:gd name="adj" fmla="val 6452"/>
            </a:avLst>
          </a:prstGeom>
          <a:solidFill>
            <a:srgbClr val="FFFFFF"/>
          </a:solidFill>
          <a:ln w="12700">
            <a:solidFill>
              <a:srgbClr val="DCE4F2"/>
            </a:solidFill>
            <a:prstDash val="solid"/>
          </a:ln>
        </p:spPr>
      </p:sp>
      <p:sp>
        <p:nvSpPr>
          <p:cNvPr id="9" name="Shape 7"/>
          <p:cNvSpPr/>
          <p:nvPr/>
        </p:nvSpPr>
        <p:spPr>
          <a:xfrm>
            <a:off x="6419088" y="1801368"/>
            <a:ext cx="457200" cy="457200"/>
          </a:xfrm>
          <a:prstGeom prst="ellipse">
            <a:avLst/>
          </a:prstGeom>
          <a:solidFill>
            <a:srgbClr val="F4A223"/>
          </a:solidFill>
          <a:ln/>
        </p:spPr>
      </p:sp>
      <p:sp>
        <p:nvSpPr>
          <p:cNvPr id="10" name="Text 8"/>
          <p:cNvSpPr/>
          <p:nvPr/>
        </p:nvSpPr>
        <p:spPr>
          <a:xfrm>
            <a:off x="6419088" y="1801368"/>
            <a:ext cx="457200" cy="457200"/>
          </a:xfrm>
          <a:prstGeom prst="rect">
            <a:avLst/>
          </a:prstGeom>
          <a:noFill/>
          <a:ln/>
        </p:spPr>
        <p:txBody>
          <a:bodyPr wrap="square" rtlCol="0" anchor="ctr"/>
          <a:lstStyle/>
          <a:p>
            <a:pPr algn="ctr" indent="0" marL="0">
              <a:buNone/>
            </a:pPr>
            <a:r>
              <a:rPr lang="en-US" sz="1600" b="1" dirty="0">
                <a:solidFill>
                  <a:srgbClr val="0A2263"/>
                </a:solidFill>
                <a:latin typeface="Cambria" pitchFamily="34" charset="0"/>
                <a:ea typeface="Cambria" pitchFamily="34" charset="-122"/>
                <a:cs typeface="Cambria" pitchFamily="34" charset="-120"/>
              </a:rPr>
              <a:t>2</a:t>
            </a:r>
            <a:endParaRPr lang="en-US" sz="1600" dirty="0"/>
          </a:p>
        </p:txBody>
      </p:sp>
      <p:sp>
        <p:nvSpPr>
          <p:cNvPr id="11" name="Text 9"/>
          <p:cNvSpPr/>
          <p:nvPr/>
        </p:nvSpPr>
        <p:spPr>
          <a:xfrm>
            <a:off x="7040880" y="1737360"/>
            <a:ext cx="4389120" cy="11430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Look into a Merchant Mariner Credential (MMC) application through the Coast Guard.</a:t>
            </a:r>
            <a:endParaRPr lang="en-US" sz="1250" dirty="0"/>
          </a:p>
        </p:txBody>
      </p:sp>
      <p:sp>
        <p:nvSpPr>
          <p:cNvPr id="12" name="Shape 10"/>
          <p:cNvSpPr/>
          <p:nvPr/>
        </p:nvSpPr>
        <p:spPr>
          <a:xfrm>
            <a:off x="548640" y="3218688"/>
            <a:ext cx="5394960" cy="1417320"/>
          </a:xfrm>
          <a:prstGeom prst="roundRect">
            <a:avLst>
              <a:gd name="adj" fmla="val 6452"/>
            </a:avLst>
          </a:prstGeom>
          <a:solidFill>
            <a:srgbClr val="FFFFFF"/>
          </a:solidFill>
          <a:ln w="12700">
            <a:solidFill>
              <a:srgbClr val="DCE4F2"/>
            </a:solidFill>
            <a:prstDash val="solid"/>
          </a:ln>
        </p:spPr>
      </p:sp>
      <p:sp>
        <p:nvSpPr>
          <p:cNvPr id="13" name="Shape 11"/>
          <p:cNvSpPr/>
          <p:nvPr/>
        </p:nvSpPr>
        <p:spPr>
          <a:xfrm>
            <a:off x="749808" y="3419856"/>
            <a:ext cx="457200" cy="457200"/>
          </a:xfrm>
          <a:prstGeom prst="ellipse">
            <a:avLst/>
          </a:prstGeom>
          <a:solidFill>
            <a:srgbClr val="F4A223"/>
          </a:solidFill>
          <a:ln/>
        </p:spPr>
      </p:sp>
      <p:sp>
        <p:nvSpPr>
          <p:cNvPr id="14" name="Text 12"/>
          <p:cNvSpPr/>
          <p:nvPr/>
        </p:nvSpPr>
        <p:spPr>
          <a:xfrm>
            <a:off x="749808" y="3419856"/>
            <a:ext cx="457200" cy="457200"/>
          </a:xfrm>
          <a:prstGeom prst="rect">
            <a:avLst/>
          </a:prstGeom>
          <a:noFill/>
          <a:ln/>
        </p:spPr>
        <p:txBody>
          <a:bodyPr wrap="square" rtlCol="0" anchor="ctr"/>
          <a:lstStyle/>
          <a:p>
            <a:pPr algn="ctr" indent="0" marL="0">
              <a:buNone/>
            </a:pPr>
            <a:r>
              <a:rPr lang="en-US" sz="1600" b="1" dirty="0">
                <a:solidFill>
                  <a:srgbClr val="0A2263"/>
                </a:solidFill>
                <a:latin typeface="Cambria" pitchFamily="34" charset="0"/>
                <a:ea typeface="Cambria" pitchFamily="34" charset="-122"/>
                <a:cs typeface="Cambria" pitchFamily="34" charset="-120"/>
              </a:rPr>
              <a:t>3</a:t>
            </a:r>
            <a:endParaRPr lang="en-US" sz="1600" dirty="0"/>
          </a:p>
        </p:txBody>
      </p:sp>
      <p:sp>
        <p:nvSpPr>
          <p:cNvPr id="15" name="Text 13"/>
          <p:cNvSpPr/>
          <p:nvPr/>
        </p:nvSpPr>
        <p:spPr>
          <a:xfrm>
            <a:off x="1371600" y="3355848"/>
            <a:ext cx="4389120" cy="11430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Find a maritime training school near you for STCW Basic Training.</a:t>
            </a:r>
            <a:endParaRPr lang="en-US" sz="1250" dirty="0"/>
          </a:p>
        </p:txBody>
      </p:sp>
      <p:sp>
        <p:nvSpPr>
          <p:cNvPr id="16" name="Shape 14"/>
          <p:cNvSpPr/>
          <p:nvPr/>
        </p:nvSpPr>
        <p:spPr>
          <a:xfrm>
            <a:off x="6217920" y="3218688"/>
            <a:ext cx="5394960" cy="1417320"/>
          </a:xfrm>
          <a:prstGeom prst="roundRect">
            <a:avLst>
              <a:gd name="adj" fmla="val 6452"/>
            </a:avLst>
          </a:prstGeom>
          <a:solidFill>
            <a:srgbClr val="FFFFFF"/>
          </a:solidFill>
          <a:ln w="12700">
            <a:solidFill>
              <a:srgbClr val="DCE4F2"/>
            </a:solidFill>
            <a:prstDash val="solid"/>
          </a:ln>
        </p:spPr>
      </p:sp>
      <p:sp>
        <p:nvSpPr>
          <p:cNvPr id="17" name="Shape 15"/>
          <p:cNvSpPr/>
          <p:nvPr/>
        </p:nvSpPr>
        <p:spPr>
          <a:xfrm>
            <a:off x="6419088" y="3419856"/>
            <a:ext cx="457200" cy="457200"/>
          </a:xfrm>
          <a:prstGeom prst="ellipse">
            <a:avLst/>
          </a:prstGeom>
          <a:solidFill>
            <a:srgbClr val="F4A223"/>
          </a:solidFill>
          <a:ln/>
        </p:spPr>
      </p:sp>
      <p:sp>
        <p:nvSpPr>
          <p:cNvPr id="18" name="Text 16"/>
          <p:cNvSpPr/>
          <p:nvPr/>
        </p:nvSpPr>
        <p:spPr>
          <a:xfrm>
            <a:off x="6419088" y="3419856"/>
            <a:ext cx="457200" cy="457200"/>
          </a:xfrm>
          <a:prstGeom prst="rect">
            <a:avLst/>
          </a:prstGeom>
          <a:noFill/>
          <a:ln/>
        </p:spPr>
        <p:txBody>
          <a:bodyPr wrap="square" rtlCol="0" anchor="ctr"/>
          <a:lstStyle/>
          <a:p>
            <a:pPr algn="ctr" indent="0" marL="0">
              <a:buNone/>
            </a:pPr>
            <a:r>
              <a:rPr lang="en-US" sz="1600" b="1" dirty="0">
                <a:solidFill>
                  <a:srgbClr val="0A2263"/>
                </a:solidFill>
                <a:latin typeface="Cambria" pitchFamily="34" charset="0"/>
                <a:ea typeface="Cambria" pitchFamily="34" charset="-122"/>
                <a:cs typeface="Cambria" pitchFamily="34" charset="-120"/>
              </a:rPr>
              <a:t>4</a:t>
            </a:r>
            <a:endParaRPr lang="en-US" sz="1600" dirty="0"/>
          </a:p>
        </p:txBody>
      </p:sp>
      <p:sp>
        <p:nvSpPr>
          <p:cNvPr id="19" name="Text 17"/>
          <p:cNvSpPr/>
          <p:nvPr/>
        </p:nvSpPr>
        <p:spPr>
          <a:xfrm>
            <a:off x="7040880" y="3355848"/>
            <a:ext cx="4389120" cy="11430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Contact your local ILA or ILWU union hall about registration.</a:t>
            </a:r>
            <a:endParaRPr lang="en-US" sz="1250" dirty="0"/>
          </a:p>
        </p:txBody>
      </p:sp>
      <p:sp>
        <p:nvSpPr>
          <p:cNvPr id="20" name="Shape 18"/>
          <p:cNvSpPr/>
          <p:nvPr/>
        </p:nvSpPr>
        <p:spPr>
          <a:xfrm>
            <a:off x="548640" y="4837176"/>
            <a:ext cx="5394960" cy="1417320"/>
          </a:xfrm>
          <a:prstGeom prst="roundRect">
            <a:avLst>
              <a:gd name="adj" fmla="val 6452"/>
            </a:avLst>
          </a:prstGeom>
          <a:solidFill>
            <a:srgbClr val="FFFFFF"/>
          </a:solidFill>
          <a:ln w="12700">
            <a:solidFill>
              <a:srgbClr val="DCE4F2"/>
            </a:solidFill>
            <a:prstDash val="solid"/>
          </a:ln>
        </p:spPr>
      </p:sp>
      <p:sp>
        <p:nvSpPr>
          <p:cNvPr id="21" name="Shape 19"/>
          <p:cNvSpPr/>
          <p:nvPr/>
        </p:nvSpPr>
        <p:spPr>
          <a:xfrm>
            <a:off x="749808" y="5038344"/>
            <a:ext cx="457200" cy="457200"/>
          </a:xfrm>
          <a:prstGeom prst="ellipse">
            <a:avLst/>
          </a:prstGeom>
          <a:solidFill>
            <a:srgbClr val="F4A223"/>
          </a:solidFill>
          <a:ln/>
        </p:spPr>
      </p:sp>
      <p:sp>
        <p:nvSpPr>
          <p:cNvPr id="22" name="Text 20"/>
          <p:cNvSpPr/>
          <p:nvPr/>
        </p:nvSpPr>
        <p:spPr>
          <a:xfrm>
            <a:off x="749808" y="5038344"/>
            <a:ext cx="457200" cy="457200"/>
          </a:xfrm>
          <a:prstGeom prst="rect">
            <a:avLst/>
          </a:prstGeom>
          <a:noFill/>
          <a:ln/>
        </p:spPr>
        <p:txBody>
          <a:bodyPr wrap="square" rtlCol="0" anchor="ctr"/>
          <a:lstStyle/>
          <a:p>
            <a:pPr algn="ctr" indent="0" marL="0">
              <a:buNone/>
            </a:pPr>
            <a:r>
              <a:rPr lang="en-US" sz="1600" b="1" dirty="0">
                <a:solidFill>
                  <a:srgbClr val="0A2263"/>
                </a:solidFill>
                <a:latin typeface="Cambria" pitchFamily="34" charset="0"/>
                <a:ea typeface="Cambria" pitchFamily="34" charset="-122"/>
                <a:cs typeface="Cambria" pitchFamily="34" charset="-120"/>
              </a:rPr>
              <a:t>5</a:t>
            </a:r>
            <a:endParaRPr lang="en-US" sz="1600" dirty="0"/>
          </a:p>
        </p:txBody>
      </p:sp>
      <p:sp>
        <p:nvSpPr>
          <p:cNvPr id="23" name="Text 21"/>
          <p:cNvSpPr/>
          <p:nvPr/>
        </p:nvSpPr>
        <p:spPr>
          <a:xfrm>
            <a:off x="1371600" y="4974336"/>
            <a:ext cx="4389120" cy="11430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Get physically ready. These jobs involve lifting, climbing, and long shifts.</a:t>
            </a:r>
            <a:endParaRPr lang="en-US" sz="1250" dirty="0"/>
          </a:p>
        </p:txBody>
      </p:sp>
      <p:sp>
        <p:nvSpPr>
          <p:cNvPr id="24" name="Shape 22"/>
          <p:cNvSpPr/>
          <p:nvPr/>
        </p:nvSpPr>
        <p:spPr>
          <a:xfrm>
            <a:off x="6217920" y="4837176"/>
            <a:ext cx="5394960" cy="1417320"/>
          </a:xfrm>
          <a:prstGeom prst="roundRect">
            <a:avLst>
              <a:gd name="adj" fmla="val 6452"/>
            </a:avLst>
          </a:prstGeom>
          <a:solidFill>
            <a:srgbClr val="FFFFFF"/>
          </a:solidFill>
          <a:ln w="12700">
            <a:solidFill>
              <a:srgbClr val="DCE4F2"/>
            </a:solidFill>
            <a:prstDash val="solid"/>
          </a:ln>
        </p:spPr>
      </p:sp>
      <p:sp>
        <p:nvSpPr>
          <p:cNvPr id="25" name="Shape 23"/>
          <p:cNvSpPr/>
          <p:nvPr/>
        </p:nvSpPr>
        <p:spPr>
          <a:xfrm>
            <a:off x="6419088" y="5038344"/>
            <a:ext cx="457200" cy="457200"/>
          </a:xfrm>
          <a:prstGeom prst="ellipse">
            <a:avLst/>
          </a:prstGeom>
          <a:solidFill>
            <a:srgbClr val="F4A223"/>
          </a:solidFill>
          <a:ln/>
        </p:spPr>
      </p:sp>
      <p:sp>
        <p:nvSpPr>
          <p:cNvPr id="26" name="Text 24"/>
          <p:cNvSpPr/>
          <p:nvPr/>
        </p:nvSpPr>
        <p:spPr>
          <a:xfrm>
            <a:off x="6419088" y="5038344"/>
            <a:ext cx="457200" cy="457200"/>
          </a:xfrm>
          <a:prstGeom prst="rect">
            <a:avLst/>
          </a:prstGeom>
          <a:noFill/>
          <a:ln/>
        </p:spPr>
        <p:txBody>
          <a:bodyPr wrap="square" rtlCol="0" anchor="ctr"/>
          <a:lstStyle/>
          <a:p>
            <a:pPr algn="ctr" indent="0" marL="0">
              <a:buNone/>
            </a:pPr>
            <a:r>
              <a:rPr lang="en-US" sz="1600" b="1" dirty="0">
                <a:solidFill>
                  <a:srgbClr val="0A2263"/>
                </a:solidFill>
                <a:latin typeface="Cambria" pitchFamily="34" charset="0"/>
                <a:ea typeface="Cambria" pitchFamily="34" charset="-122"/>
                <a:cs typeface="Cambria" pitchFamily="34" charset="-120"/>
              </a:rPr>
              <a:t>6</a:t>
            </a:r>
            <a:endParaRPr lang="en-US" sz="1600" dirty="0"/>
          </a:p>
        </p:txBody>
      </p:sp>
      <p:sp>
        <p:nvSpPr>
          <p:cNvPr id="27" name="Text 25"/>
          <p:cNvSpPr/>
          <p:nvPr/>
        </p:nvSpPr>
        <p:spPr>
          <a:xfrm>
            <a:off x="7040880" y="4974336"/>
            <a:ext cx="4389120" cy="11430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Research fair-chance employers and maritime training scholarships.</a:t>
            </a:r>
            <a:endParaRPr lang="en-US" sz="1250" dirty="0"/>
          </a:p>
        </p:txBody>
      </p:sp>
      <p:sp>
        <p:nvSpPr>
          <p:cNvPr id="28" name="Text 26"/>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29" name="Text 27"/>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KEEP GOING</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200" b="1" dirty="0">
                <a:solidFill>
                  <a:srgbClr val="1A1F2E"/>
                </a:solidFill>
                <a:latin typeface="Cambria" pitchFamily="34" charset="0"/>
                <a:ea typeface="Cambria" pitchFamily="34" charset="-122"/>
                <a:cs typeface="Cambria" pitchFamily="34" charset="-120"/>
              </a:rPr>
              <a:t>What's Next in This Pathway</a:t>
            </a:r>
            <a:endParaRPr lang="en-US" sz="3200" dirty="0"/>
          </a:p>
        </p:txBody>
      </p:sp>
      <p:sp>
        <p:nvSpPr>
          <p:cNvPr id="4" name="Text 2"/>
          <p:cNvSpPr/>
          <p:nvPr/>
        </p:nvSpPr>
        <p:spPr>
          <a:xfrm>
            <a:off x="548640" y="1371600"/>
            <a:ext cx="10058400" cy="365760"/>
          </a:xfrm>
          <a:prstGeom prst="rect">
            <a:avLst/>
          </a:prstGeom>
          <a:noFill/>
          <a:ln/>
        </p:spPr>
        <p:txBody>
          <a:bodyPr wrap="square" rtlCol="0" anchor="ctr"/>
          <a:lstStyle/>
          <a:p>
            <a:pPr indent="0" marL="0">
              <a:buNone/>
            </a:pPr>
            <a:r>
              <a:rPr lang="en-US" sz="1350" dirty="0">
                <a:solidFill>
                  <a:srgbClr val="5A6478"/>
                </a:solidFill>
                <a:latin typeface="Calibri" pitchFamily="34" charset="0"/>
                <a:ea typeface="Calibri" pitchFamily="34" charset="-122"/>
                <a:cs typeface="Calibri" pitchFamily="34" charset="-120"/>
              </a:rPr>
              <a:t>This course is just the beginning. Two more ONE DAY courses go deeper:</a:t>
            </a:r>
            <a:endParaRPr lang="en-US" sz="1350" dirty="0"/>
          </a:p>
        </p:txBody>
      </p:sp>
      <p:sp>
        <p:nvSpPr>
          <p:cNvPr id="5" name="Shape 3"/>
          <p:cNvSpPr/>
          <p:nvPr/>
        </p:nvSpPr>
        <p:spPr>
          <a:xfrm>
            <a:off x="548640" y="1920240"/>
            <a:ext cx="5394960" cy="4114800"/>
          </a:xfrm>
          <a:prstGeom prst="roundRect">
            <a:avLst>
              <a:gd name="adj" fmla="val 3111"/>
            </a:avLst>
          </a:prstGeom>
          <a:solidFill>
            <a:srgbClr val="F7F9FC"/>
          </a:solidFill>
          <a:ln w="12700">
            <a:solidFill>
              <a:srgbClr val="DCE4F2"/>
            </a:solidFill>
            <a:prstDash val="solid"/>
          </a:ln>
        </p:spPr>
      </p:sp>
      <p:sp>
        <p:nvSpPr>
          <p:cNvPr id="6" name="Shape 4"/>
          <p:cNvSpPr/>
          <p:nvPr/>
        </p:nvSpPr>
        <p:spPr>
          <a:xfrm>
            <a:off x="868680" y="2240280"/>
            <a:ext cx="822960" cy="822960"/>
          </a:xfrm>
          <a:prstGeom prst="ellipse">
            <a:avLst/>
          </a:prstGeom>
          <a:solidFill>
            <a:srgbClr val="00B4D8"/>
          </a:solidFill>
          <a:ln/>
        </p:spPr>
      </p:sp>
      <p:pic>
        <p:nvPicPr>
          <p:cNvPr id="7" name="Image 0" descr="/home/claude/maritime_ppt/icon_warehouse_navy.png">    </p:cNvPr>
          <p:cNvPicPr>
            <a:picLocks noChangeAspect="1"/>
          </p:cNvPicPr>
          <p:nvPr/>
        </p:nvPicPr>
        <p:blipFill>
          <a:blip r:embed="rId1"/>
          <a:stretch>
            <a:fillRect/>
          </a:stretch>
        </p:blipFill>
        <p:spPr>
          <a:xfrm>
            <a:off x="1060704" y="2432304"/>
            <a:ext cx="438912" cy="438912"/>
          </a:xfrm>
          <a:prstGeom prst="rect">
            <a:avLst/>
          </a:prstGeom>
        </p:spPr>
      </p:pic>
      <p:sp>
        <p:nvSpPr>
          <p:cNvPr id="8" name="Text 5"/>
          <p:cNvSpPr/>
          <p:nvPr/>
        </p:nvSpPr>
        <p:spPr>
          <a:xfrm>
            <a:off x="868680" y="3246120"/>
            <a:ext cx="4754880" cy="548640"/>
          </a:xfrm>
          <a:prstGeom prst="rect">
            <a:avLst/>
          </a:prstGeom>
          <a:noFill/>
          <a:ln/>
        </p:spPr>
        <p:txBody>
          <a:bodyPr wrap="square" rtlCol="0" anchor="ctr"/>
          <a:lstStyle/>
          <a:p>
            <a:pPr indent="0" marL="0">
              <a:lnSpc>
                <a:spcPts val="1900"/>
              </a:lnSpc>
              <a:buNone/>
            </a:pPr>
            <a:r>
              <a:rPr lang="en-US" sz="1700" b="1" dirty="0">
                <a:solidFill>
                  <a:srgbClr val="1A1F2E"/>
                </a:solidFill>
                <a:latin typeface="Cambria" pitchFamily="34" charset="0"/>
                <a:ea typeface="Cambria" pitchFamily="34" charset="-122"/>
                <a:cs typeface="Cambria" pitchFamily="34" charset="-120"/>
              </a:rPr>
              <a:t>ONE DAY: Intro to Logistics Careers</a:t>
            </a:r>
            <a:endParaRPr lang="en-US" sz="1700" dirty="0"/>
          </a:p>
        </p:txBody>
      </p:sp>
      <p:sp>
        <p:nvSpPr>
          <p:cNvPr id="9" name="Text 6"/>
          <p:cNvSpPr/>
          <p:nvPr/>
        </p:nvSpPr>
        <p:spPr>
          <a:xfrm>
            <a:off x="868680" y="3886200"/>
            <a:ext cx="4754880" cy="2011680"/>
          </a:xfrm>
          <a:prstGeom prst="rect">
            <a:avLst/>
          </a:prstGeom>
          <a:noFill/>
          <a:ln/>
        </p:spPr>
        <p:txBody>
          <a:bodyPr wrap="square" rtlCol="0" anchor="ctr"/>
          <a:lstStyle/>
          <a:p>
            <a:pPr indent="0" marL="0">
              <a:lnSpc>
                <a:spcPts val="1700"/>
              </a:lnSpc>
              <a:buNone/>
            </a:pPr>
            <a:r>
              <a:rPr lang="en-US" sz="1250" dirty="0">
                <a:solidFill>
                  <a:srgbClr val="5A6478"/>
                </a:solidFill>
                <a:latin typeface="Calibri" pitchFamily="34" charset="0"/>
                <a:ea typeface="Calibri" pitchFamily="34" charset="-122"/>
                <a:cs typeface="Calibri" pitchFamily="34" charset="-120"/>
              </a:rPr>
              <a:t>Land-based warehouse, freight, and supply chain careers, the other half of how goods move from maker to customer.</a:t>
            </a:r>
            <a:endParaRPr lang="en-US" sz="1250" dirty="0"/>
          </a:p>
        </p:txBody>
      </p:sp>
      <p:sp>
        <p:nvSpPr>
          <p:cNvPr id="10" name="Shape 7"/>
          <p:cNvSpPr/>
          <p:nvPr/>
        </p:nvSpPr>
        <p:spPr>
          <a:xfrm>
            <a:off x="6217920" y="1920240"/>
            <a:ext cx="5394960" cy="4114800"/>
          </a:xfrm>
          <a:prstGeom prst="roundRect">
            <a:avLst>
              <a:gd name="adj" fmla="val 3111"/>
            </a:avLst>
          </a:prstGeom>
          <a:solidFill>
            <a:srgbClr val="F7F9FC"/>
          </a:solidFill>
          <a:ln w="12700">
            <a:solidFill>
              <a:srgbClr val="DCE4F2"/>
            </a:solidFill>
            <a:prstDash val="solid"/>
          </a:ln>
        </p:spPr>
      </p:sp>
      <p:sp>
        <p:nvSpPr>
          <p:cNvPr id="11" name="Shape 8"/>
          <p:cNvSpPr/>
          <p:nvPr/>
        </p:nvSpPr>
        <p:spPr>
          <a:xfrm>
            <a:off x="6537960" y="2240280"/>
            <a:ext cx="822960" cy="822960"/>
          </a:xfrm>
          <a:prstGeom prst="ellipse">
            <a:avLst/>
          </a:prstGeom>
          <a:solidFill>
            <a:srgbClr val="F4A223"/>
          </a:solidFill>
          <a:ln/>
        </p:spPr>
      </p:sp>
      <p:pic>
        <p:nvPicPr>
          <p:cNvPr id="12" name="Image 1" descr="/home/claude/maritime_ppt/icon_compass_navy.png">    </p:cNvPr>
          <p:cNvPicPr>
            <a:picLocks noChangeAspect="1"/>
          </p:cNvPicPr>
          <p:nvPr/>
        </p:nvPicPr>
        <p:blipFill>
          <a:blip r:embed="rId2"/>
          <a:stretch>
            <a:fillRect/>
          </a:stretch>
        </p:blipFill>
        <p:spPr>
          <a:xfrm>
            <a:off x="6729984" y="2432304"/>
            <a:ext cx="438912" cy="438912"/>
          </a:xfrm>
          <a:prstGeom prst="rect">
            <a:avLst/>
          </a:prstGeom>
        </p:spPr>
      </p:pic>
      <p:sp>
        <p:nvSpPr>
          <p:cNvPr id="13" name="Text 9"/>
          <p:cNvSpPr/>
          <p:nvPr/>
        </p:nvSpPr>
        <p:spPr>
          <a:xfrm>
            <a:off x="6537960" y="3246120"/>
            <a:ext cx="4754880" cy="548640"/>
          </a:xfrm>
          <a:prstGeom prst="rect">
            <a:avLst/>
          </a:prstGeom>
          <a:noFill/>
          <a:ln/>
        </p:spPr>
        <p:txBody>
          <a:bodyPr wrap="square" rtlCol="0" anchor="ctr"/>
          <a:lstStyle/>
          <a:p>
            <a:pPr indent="0" marL="0">
              <a:lnSpc>
                <a:spcPts val="1900"/>
              </a:lnSpc>
              <a:buNone/>
            </a:pPr>
            <a:r>
              <a:rPr lang="en-US" sz="1700" b="1" dirty="0">
                <a:solidFill>
                  <a:srgbClr val="1A1F2E"/>
                </a:solidFill>
                <a:latin typeface="Cambria" pitchFamily="34" charset="0"/>
                <a:ea typeface="Cambria" pitchFamily="34" charset="-122"/>
                <a:cs typeface="Cambria" pitchFamily="34" charset="-120"/>
              </a:rPr>
              <a:t>ONE DAY: Advanced Maritime Licensing</a:t>
            </a:r>
            <a:endParaRPr lang="en-US" sz="1700" dirty="0"/>
          </a:p>
        </p:txBody>
      </p:sp>
      <p:sp>
        <p:nvSpPr>
          <p:cNvPr id="14" name="Text 10"/>
          <p:cNvSpPr/>
          <p:nvPr/>
        </p:nvSpPr>
        <p:spPr>
          <a:xfrm>
            <a:off x="6537960" y="3886200"/>
            <a:ext cx="4754880" cy="2011680"/>
          </a:xfrm>
          <a:prstGeom prst="rect">
            <a:avLst/>
          </a:prstGeom>
          <a:noFill/>
          <a:ln/>
        </p:spPr>
        <p:txBody>
          <a:bodyPr wrap="square" rtlCol="0" anchor="ctr"/>
          <a:lstStyle/>
          <a:p>
            <a:pPr indent="0" marL="0">
              <a:lnSpc>
                <a:spcPts val="1700"/>
              </a:lnSpc>
              <a:buNone/>
            </a:pPr>
            <a:r>
              <a:rPr lang="en-US" sz="1250" dirty="0">
                <a:solidFill>
                  <a:srgbClr val="5A6478"/>
                </a:solidFill>
                <a:latin typeface="Calibri" pitchFamily="34" charset="0"/>
                <a:ea typeface="Calibri" pitchFamily="34" charset="-122"/>
                <a:cs typeface="Calibri" pitchFamily="34" charset="-120"/>
              </a:rPr>
              <a:t>How to move up from entry-level mariner to a licensed officer, including exam prep and sea time requirements.</a:t>
            </a:r>
            <a:endParaRPr lang="en-US" sz="1250" dirty="0"/>
          </a:p>
        </p:txBody>
      </p:sp>
      <p:sp>
        <p:nvSpPr>
          <p:cNvPr id="15" name="Text 11"/>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16" name="Text 12"/>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A2263"/>
        </a:solidFill>
      </p:bgPr>
    </p:bg>
    <p:spTree>
      <p:nvGrpSpPr>
        <p:cNvPr id="1" name=""/>
        <p:cNvGrpSpPr/>
        <p:nvPr/>
      </p:nvGrpSpPr>
      <p:grpSpPr>
        <a:xfrm>
          <a:off x="0" y="0"/>
          <a:ext cx="0" cy="0"/>
          <a:chOff x="0" y="0"/>
          <a:chExt cx="0" cy="0"/>
        </a:xfrm>
      </p:grpSpPr>
      <p:pic>
        <p:nvPicPr>
          <p:cNvPr id="2" name="Image 0" descr="/home/claude/maritime_ppt/icon_clipboard_cyan.png">    </p:cNvPr>
          <p:cNvPicPr>
            <a:picLocks noChangeAspect="1"/>
          </p:cNvPicPr>
          <p:nvPr/>
        </p:nvPicPr>
        <p:blipFill>
          <a:blip r:embed="rId1">
            <a:alphaModFix amt="20000"/>
          </a:blip>
          <a:stretch>
            <a:fillRect/>
          </a:stretch>
        </p:blipFill>
        <p:spPr>
          <a:xfrm>
            <a:off x="9509760" y="3931920"/>
            <a:ext cx="2560320" cy="2560320"/>
          </a:xfrm>
          <a:prstGeom prst="rect">
            <a:avLst/>
          </a:prstGeom>
        </p:spPr>
      </p:pic>
      <p:pic>
        <p:nvPicPr>
          <p:cNvPr id="3" name="Image 1" descr="/home/claude/maritime_ppt/icon_users_gold.png">    </p:cNvPr>
          <p:cNvPicPr>
            <a:picLocks noChangeAspect="1"/>
          </p:cNvPicPr>
          <p:nvPr/>
        </p:nvPicPr>
        <p:blipFill>
          <a:blip r:embed="rId2">
            <a:alphaModFix amt="18000"/>
          </a:blip>
          <a:stretch>
            <a:fillRect/>
          </a:stretch>
        </p:blipFill>
        <p:spPr>
          <a:xfrm>
            <a:off x="-640080" y="-548640"/>
            <a:ext cx="2377440" cy="2377440"/>
          </a:xfrm>
          <a:prstGeom prst="rect">
            <a:avLst/>
          </a:prstGeom>
        </p:spPr>
      </p:pic>
      <p:sp>
        <p:nvSpPr>
          <p:cNvPr id="4" name="Text 0"/>
          <p:cNvSpPr/>
          <p:nvPr/>
        </p:nvSpPr>
        <p:spPr>
          <a:xfrm>
            <a:off x="822960" y="2743200"/>
            <a:ext cx="9144000" cy="365760"/>
          </a:xfrm>
          <a:prstGeom prst="rect">
            <a:avLst/>
          </a:prstGeom>
          <a:noFill/>
          <a:ln/>
        </p:spPr>
        <p:txBody>
          <a:bodyPr wrap="square" rtlCol="0" anchor="ctr"/>
          <a:lstStyle/>
          <a:p>
            <a:pPr indent="0" marL="0">
              <a:buNone/>
            </a:pPr>
            <a:r>
              <a:rPr lang="en-US" sz="1300" b="1" spc="200" kern="0" dirty="0">
                <a:solidFill>
                  <a:srgbClr val="F4A223"/>
                </a:solidFill>
                <a:latin typeface="Calibri" pitchFamily="34" charset="0"/>
                <a:ea typeface="Calibri" pitchFamily="34" charset="-122"/>
                <a:cs typeface="Calibri" pitchFamily="34" charset="-120"/>
              </a:rPr>
              <a:t>PUT IT INTO PRACTICE</a:t>
            </a:r>
            <a:endParaRPr lang="en-US" sz="1300" dirty="0"/>
          </a:p>
        </p:txBody>
      </p:sp>
      <p:sp>
        <p:nvSpPr>
          <p:cNvPr id="5" name="Text 1"/>
          <p:cNvSpPr/>
          <p:nvPr/>
        </p:nvSpPr>
        <p:spPr>
          <a:xfrm>
            <a:off x="777240" y="3108960"/>
            <a:ext cx="9875520" cy="100584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Course Activities</a:t>
            </a:r>
            <a:endParaRPr lang="en-US" sz="4200" dirty="0"/>
          </a:p>
        </p:txBody>
      </p:sp>
      <p:sp>
        <p:nvSpPr>
          <p:cNvPr id="6" name="Shape 2"/>
          <p:cNvSpPr/>
          <p:nvPr/>
        </p:nvSpPr>
        <p:spPr>
          <a:xfrm>
            <a:off x="822960" y="4114800"/>
            <a:ext cx="1828800" cy="0"/>
          </a:xfrm>
          <a:prstGeom prst="line">
            <a:avLst/>
          </a:prstGeom>
          <a:noFill/>
          <a:ln w="38100">
            <a:solidFill>
              <a:srgbClr val="00B4D8"/>
            </a:solidFill>
            <a:prstDash val="solid"/>
          </a:ln>
        </p:spPr>
      </p:sp>
      <p:sp>
        <p:nvSpPr>
          <p:cNvPr id="7" name="Text 3"/>
          <p:cNvSpPr/>
          <p:nvPr/>
        </p:nvSpPr>
        <p:spPr>
          <a:xfrm>
            <a:off x="822960" y="4343400"/>
            <a:ext cx="7863840" cy="822960"/>
          </a:xfrm>
          <a:prstGeom prst="rect">
            <a:avLst/>
          </a:prstGeom>
          <a:noFill/>
          <a:ln/>
        </p:spPr>
        <p:txBody>
          <a:bodyPr wrap="square" rtlCol="0" anchor="ctr"/>
          <a:lstStyle/>
          <a:p>
            <a:pPr indent="0" marL="0">
              <a:lnSpc>
                <a:spcPts val="2100"/>
              </a:lnSpc>
              <a:buNone/>
            </a:pPr>
            <a:r>
              <a:rPr lang="en-US" sz="1400" dirty="0">
                <a:solidFill>
                  <a:srgbClr val="D7E2F5"/>
                </a:solidFill>
                <a:latin typeface="Calibri" pitchFamily="34" charset="0"/>
                <a:ea typeface="Calibri" pitchFamily="34" charset="-122"/>
                <a:cs typeface="Calibri" pitchFamily="34" charset="-120"/>
              </a:rPr>
              <a:t>Reflection prompts, a myth vs. fact challenge, key terms, a matching activity, and discussion questions to work through on your own or as a class.</a:t>
            </a:r>
            <a:endParaRPr lang="en-US" sz="1400" dirty="0"/>
          </a:p>
        </p:txBody>
      </p:sp>
      <p:sp>
        <p:nvSpPr>
          <p:cNvPr id="8" name="Text 4"/>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9FB3D9"/>
                </a:solidFill>
                <a:latin typeface="Calibri" pitchFamily="34" charset="0"/>
                <a:ea typeface="Calibri" pitchFamily="34" charset="-122"/>
                <a:cs typeface="Calibri" pitchFamily="34" charset="-120"/>
              </a:rPr>
              <a:t>Blueprint30  ·  Merchant Marine &amp; Port Careers</a:t>
            </a:r>
            <a:endParaRPr lang="en-US" sz="900" dirty="0"/>
          </a:p>
        </p:txBody>
      </p:sp>
      <p:sp>
        <p:nvSpPr>
          <p:cNvPr id="9" name="Text 5"/>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9FB3D9"/>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9FC"/>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ACTIVITY · REFLECT</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200" b="1" dirty="0">
                <a:solidFill>
                  <a:srgbClr val="1A1F2E"/>
                </a:solidFill>
                <a:latin typeface="Cambria" pitchFamily="34" charset="0"/>
                <a:ea typeface="Cambria" pitchFamily="34" charset="-122"/>
                <a:cs typeface="Cambria" pitchFamily="34" charset="-120"/>
              </a:rPr>
              <a:t>Reflection Journal</a:t>
            </a:r>
            <a:endParaRPr lang="en-US" sz="3200" dirty="0"/>
          </a:p>
        </p:txBody>
      </p:sp>
      <p:sp>
        <p:nvSpPr>
          <p:cNvPr id="4" name="Text 2"/>
          <p:cNvSpPr/>
          <p:nvPr/>
        </p:nvSpPr>
        <p:spPr>
          <a:xfrm>
            <a:off x="548640" y="1371600"/>
            <a:ext cx="10515600" cy="411480"/>
          </a:xfrm>
          <a:prstGeom prst="rect">
            <a:avLst/>
          </a:prstGeom>
          <a:noFill/>
          <a:ln/>
        </p:spPr>
        <p:txBody>
          <a:bodyPr wrap="square" rtlCol="0" anchor="ctr"/>
          <a:lstStyle/>
          <a:p>
            <a:pPr indent="0" marL="0">
              <a:buNone/>
            </a:pPr>
            <a:r>
              <a:rPr lang="en-US" sz="1300" i="1" dirty="0">
                <a:solidFill>
                  <a:srgbClr val="5A6478"/>
                </a:solidFill>
                <a:latin typeface="Calibri" pitchFamily="34" charset="0"/>
                <a:ea typeface="Calibri" pitchFamily="34" charset="-122"/>
                <a:cs typeface="Calibri" pitchFamily="34" charset="-120"/>
              </a:rPr>
              <a:t>Grab a notebook or open a doc. There are no wrong answers, just start thinking like a mariner.</a:t>
            </a:r>
            <a:endParaRPr lang="en-US" sz="1300" dirty="0"/>
          </a:p>
        </p:txBody>
      </p:sp>
      <p:sp>
        <p:nvSpPr>
          <p:cNvPr id="5" name="Shape 3"/>
          <p:cNvSpPr/>
          <p:nvPr/>
        </p:nvSpPr>
        <p:spPr>
          <a:xfrm>
            <a:off x="548640" y="2011680"/>
            <a:ext cx="5394960" cy="1828800"/>
          </a:xfrm>
          <a:prstGeom prst="roundRect">
            <a:avLst>
              <a:gd name="adj" fmla="val 5000"/>
            </a:avLst>
          </a:prstGeom>
          <a:solidFill>
            <a:srgbClr val="FFFFFF"/>
          </a:solidFill>
          <a:ln w="12700">
            <a:solidFill>
              <a:srgbClr val="DCE4F2"/>
            </a:solidFill>
            <a:prstDash val="solid"/>
          </a:ln>
        </p:spPr>
      </p:sp>
      <p:sp>
        <p:nvSpPr>
          <p:cNvPr id="6" name="Shape 4"/>
          <p:cNvSpPr/>
          <p:nvPr/>
        </p:nvSpPr>
        <p:spPr>
          <a:xfrm>
            <a:off x="777240" y="2240280"/>
            <a:ext cx="411480" cy="411480"/>
          </a:xfrm>
          <a:prstGeom prst="ellipse">
            <a:avLst/>
          </a:prstGeom>
          <a:solidFill>
            <a:srgbClr val="00B4D8"/>
          </a:solidFill>
          <a:ln/>
        </p:spPr>
      </p:sp>
      <p:sp>
        <p:nvSpPr>
          <p:cNvPr id="7" name="Text 5"/>
          <p:cNvSpPr/>
          <p:nvPr/>
        </p:nvSpPr>
        <p:spPr>
          <a:xfrm>
            <a:off x="777240" y="2240280"/>
            <a:ext cx="411480" cy="411480"/>
          </a:xfrm>
          <a:prstGeom prst="rect">
            <a:avLst/>
          </a:prstGeom>
          <a:noFill/>
          <a:ln/>
        </p:spPr>
        <p:txBody>
          <a:bodyPr wrap="square" rtlCol="0" anchor="ctr"/>
          <a:lstStyle/>
          <a:p>
            <a:pPr algn="ctr" indent="0" marL="0">
              <a:buNone/>
            </a:pPr>
            <a:r>
              <a:rPr lang="en-US" sz="1500" b="1" dirty="0">
                <a:solidFill>
                  <a:srgbClr val="FFFFFF"/>
                </a:solidFill>
                <a:latin typeface="Cambria" pitchFamily="34" charset="0"/>
                <a:ea typeface="Cambria" pitchFamily="34" charset="-122"/>
                <a:cs typeface="Cambria" pitchFamily="34" charset="-120"/>
              </a:rPr>
              <a:t>1</a:t>
            </a:r>
            <a:endParaRPr lang="en-US" sz="1500" dirty="0"/>
          </a:p>
        </p:txBody>
      </p:sp>
      <p:sp>
        <p:nvSpPr>
          <p:cNvPr id="8" name="Text 6"/>
          <p:cNvSpPr/>
          <p:nvPr/>
        </p:nvSpPr>
        <p:spPr>
          <a:xfrm>
            <a:off x="1325880" y="2194560"/>
            <a:ext cx="4389120" cy="1463040"/>
          </a:xfrm>
          <a:prstGeom prst="rect">
            <a:avLst/>
          </a:prstGeom>
          <a:noFill/>
          <a:ln/>
        </p:spPr>
        <p:txBody>
          <a:bodyPr wrap="square" rtlCol="0" anchor="ctr"/>
          <a:lstStyle/>
          <a:p>
            <a:pPr indent="0" marL="0">
              <a:lnSpc>
                <a:spcPts val="1600"/>
              </a:lnSpc>
              <a:buNone/>
            </a:pPr>
            <a:r>
              <a:rPr lang="en-US" sz="1250" dirty="0">
                <a:solidFill>
                  <a:srgbClr val="1A1F2E"/>
                </a:solidFill>
                <a:latin typeface="Calibri" pitchFamily="34" charset="0"/>
                <a:ea typeface="Calibri" pitchFamily="34" charset="-122"/>
                <a:cs typeface="Calibri" pitchFamily="34" charset="-120"/>
              </a:rPr>
              <a:t>Have you ever seen a cargo ship, tugboat, or offshore platform? What do you think it would be like to work on one?</a:t>
            </a:r>
            <a:endParaRPr lang="en-US" sz="1250" dirty="0"/>
          </a:p>
        </p:txBody>
      </p:sp>
      <p:sp>
        <p:nvSpPr>
          <p:cNvPr id="9" name="Shape 7"/>
          <p:cNvSpPr/>
          <p:nvPr/>
        </p:nvSpPr>
        <p:spPr>
          <a:xfrm>
            <a:off x="6217920" y="2011680"/>
            <a:ext cx="5394960" cy="1828800"/>
          </a:xfrm>
          <a:prstGeom prst="roundRect">
            <a:avLst>
              <a:gd name="adj" fmla="val 5000"/>
            </a:avLst>
          </a:prstGeom>
          <a:solidFill>
            <a:srgbClr val="FFFFFF"/>
          </a:solidFill>
          <a:ln w="12700">
            <a:solidFill>
              <a:srgbClr val="DCE4F2"/>
            </a:solidFill>
            <a:prstDash val="solid"/>
          </a:ln>
        </p:spPr>
      </p:sp>
      <p:sp>
        <p:nvSpPr>
          <p:cNvPr id="10" name="Shape 8"/>
          <p:cNvSpPr/>
          <p:nvPr/>
        </p:nvSpPr>
        <p:spPr>
          <a:xfrm>
            <a:off x="6446520" y="2240280"/>
            <a:ext cx="411480" cy="411480"/>
          </a:xfrm>
          <a:prstGeom prst="ellipse">
            <a:avLst/>
          </a:prstGeom>
          <a:solidFill>
            <a:srgbClr val="00B4D8"/>
          </a:solidFill>
          <a:ln/>
        </p:spPr>
      </p:sp>
      <p:sp>
        <p:nvSpPr>
          <p:cNvPr id="11" name="Text 9"/>
          <p:cNvSpPr/>
          <p:nvPr/>
        </p:nvSpPr>
        <p:spPr>
          <a:xfrm>
            <a:off x="6446520" y="2240280"/>
            <a:ext cx="411480" cy="411480"/>
          </a:xfrm>
          <a:prstGeom prst="rect">
            <a:avLst/>
          </a:prstGeom>
          <a:noFill/>
          <a:ln/>
        </p:spPr>
        <p:txBody>
          <a:bodyPr wrap="square" rtlCol="0" anchor="ctr"/>
          <a:lstStyle/>
          <a:p>
            <a:pPr algn="ctr" indent="0" marL="0">
              <a:buNone/>
            </a:pPr>
            <a:r>
              <a:rPr lang="en-US" sz="1500" b="1" dirty="0">
                <a:solidFill>
                  <a:srgbClr val="FFFFFF"/>
                </a:solidFill>
                <a:latin typeface="Cambria" pitchFamily="34" charset="0"/>
                <a:ea typeface="Cambria" pitchFamily="34" charset="-122"/>
                <a:cs typeface="Cambria" pitchFamily="34" charset="-120"/>
              </a:rPr>
              <a:t>2</a:t>
            </a:r>
            <a:endParaRPr lang="en-US" sz="1500" dirty="0"/>
          </a:p>
        </p:txBody>
      </p:sp>
      <p:sp>
        <p:nvSpPr>
          <p:cNvPr id="12" name="Text 10"/>
          <p:cNvSpPr/>
          <p:nvPr/>
        </p:nvSpPr>
        <p:spPr>
          <a:xfrm>
            <a:off x="6995160" y="2194560"/>
            <a:ext cx="4389120" cy="1463040"/>
          </a:xfrm>
          <a:prstGeom prst="rect">
            <a:avLst/>
          </a:prstGeom>
          <a:noFill/>
          <a:ln/>
        </p:spPr>
        <p:txBody>
          <a:bodyPr wrap="square" rtlCol="0" anchor="ctr"/>
          <a:lstStyle/>
          <a:p>
            <a:pPr indent="0" marL="0">
              <a:lnSpc>
                <a:spcPts val="1600"/>
              </a:lnSpc>
              <a:buNone/>
            </a:pPr>
            <a:r>
              <a:rPr lang="en-US" sz="1250" dirty="0">
                <a:solidFill>
                  <a:srgbClr val="1A1F2E"/>
                </a:solidFill>
                <a:latin typeface="Calibri" pitchFamily="34" charset="0"/>
                <a:ea typeface="Calibri" pitchFamily="34" charset="-122"/>
                <a:cs typeface="Calibri" pitchFamily="34" charset="-120"/>
              </a:rPr>
              <a:t>Which path interests you most: sailing on a ship, working the docks, or working offshore? Why?</a:t>
            </a:r>
            <a:endParaRPr lang="en-US" sz="1250" dirty="0"/>
          </a:p>
        </p:txBody>
      </p:sp>
      <p:sp>
        <p:nvSpPr>
          <p:cNvPr id="13" name="Shape 11"/>
          <p:cNvSpPr/>
          <p:nvPr/>
        </p:nvSpPr>
        <p:spPr>
          <a:xfrm>
            <a:off x="548640" y="4069080"/>
            <a:ext cx="5394960" cy="1828800"/>
          </a:xfrm>
          <a:prstGeom prst="roundRect">
            <a:avLst>
              <a:gd name="adj" fmla="val 5000"/>
            </a:avLst>
          </a:prstGeom>
          <a:solidFill>
            <a:srgbClr val="FFFFFF"/>
          </a:solidFill>
          <a:ln w="12700">
            <a:solidFill>
              <a:srgbClr val="DCE4F2"/>
            </a:solidFill>
            <a:prstDash val="solid"/>
          </a:ln>
        </p:spPr>
      </p:sp>
      <p:sp>
        <p:nvSpPr>
          <p:cNvPr id="14" name="Shape 12"/>
          <p:cNvSpPr/>
          <p:nvPr/>
        </p:nvSpPr>
        <p:spPr>
          <a:xfrm>
            <a:off x="777240" y="4297680"/>
            <a:ext cx="411480" cy="411480"/>
          </a:xfrm>
          <a:prstGeom prst="ellipse">
            <a:avLst/>
          </a:prstGeom>
          <a:solidFill>
            <a:srgbClr val="00B4D8"/>
          </a:solidFill>
          <a:ln/>
        </p:spPr>
      </p:sp>
      <p:sp>
        <p:nvSpPr>
          <p:cNvPr id="15" name="Text 13"/>
          <p:cNvSpPr/>
          <p:nvPr/>
        </p:nvSpPr>
        <p:spPr>
          <a:xfrm>
            <a:off x="777240" y="4297680"/>
            <a:ext cx="411480" cy="411480"/>
          </a:xfrm>
          <a:prstGeom prst="rect">
            <a:avLst/>
          </a:prstGeom>
          <a:noFill/>
          <a:ln/>
        </p:spPr>
        <p:txBody>
          <a:bodyPr wrap="square" rtlCol="0" anchor="ctr"/>
          <a:lstStyle/>
          <a:p>
            <a:pPr algn="ctr" indent="0" marL="0">
              <a:buNone/>
            </a:pPr>
            <a:r>
              <a:rPr lang="en-US" sz="1500" b="1" dirty="0">
                <a:solidFill>
                  <a:srgbClr val="FFFFFF"/>
                </a:solidFill>
                <a:latin typeface="Cambria" pitchFamily="34" charset="0"/>
                <a:ea typeface="Cambria" pitchFamily="34" charset="-122"/>
                <a:cs typeface="Cambria" pitchFamily="34" charset="-120"/>
              </a:rPr>
              <a:t>3</a:t>
            </a:r>
            <a:endParaRPr lang="en-US" sz="1500" dirty="0"/>
          </a:p>
        </p:txBody>
      </p:sp>
      <p:sp>
        <p:nvSpPr>
          <p:cNvPr id="16" name="Text 14"/>
          <p:cNvSpPr/>
          <p:nvPr/>
        </p:nvSpPr>
        <p:spPr>
          <a:xfrm>
            <a:off x="1325880" y="4251960"/>
            <a:ext cx="4389120" cy="1463040"/>
          </a:xfrm>
          <a:prstGeom prst="rect">
            <a:avLst/>
          </a:prstGeom>
          <a:noFill/>
          <a:ln/>
        </p:spPr>
        <p:txBody>
          <a:bodyPr wrap="square" rtlCol="0" anchor="ctr"/>
          <a:lstStyle/>
          <a:p>
            <a:pPr indent="0" marL="0">
              <a:lnSpc>
                <a:spcPts val="1600"/>
              </a:lnSpc>
              <a:buNone/>
            </a:pPr>
            <a:r>
              <a:rPr lang="en-US" sz="1250" dirty="0">
                <a:solidFill>
                  <a:srgbClr val="1A1F2E"/>
                </a:solidFill>
                <a:latin typeface="Calibri" pitchFamily="34" charset="0"/>
                <a:ea typeface="Calibri" pitchFamily="34" charset="-122"/>
                <a:cs typeface="Calibri" pitchFamily="34" charset="-120"/>
              </a:rPr>
              <a:t>These jobs often mean weeks away from home followed by weeks off. How would that schedule fit your life?</a:t>
            </a:r>
            <a:endParaRPr lang="en-US" sz="1250" dirty="0"/>
          </a:p>
        </p:txBody>
      </p:sp>
      <p:sp>
        <p:nvSpPr>
          <p:cNvPr id="17" name="Shape 15"/>
          <p:cNvSpPr/>
          <p:nvPr/>
        </p:nvSpPr>
        <p:spPr>
          <a:xfrm>
            <a:off x="6217920" y="4069080"/>
            <a:ext cx="5394960" cy="1828800"/>
          </a:xfrm>
          <a:prstGeom prst="roundRect">
            <a:avLst>
              <a:gd name="adj" fmla="val 5000"/>
            </a:avLst>
          </a:prstGeom>
          <a:solidFill>
            <a:srgbClr val="FFFFFF"/>
          </a:solidFill>
          <a:ln w="12700">
            <a:solidFill>
              <a:srgbClr val="DCE4F2"/>
            </a:solidFill>
            <a:prstDash val="solid"/>
          </a:ln>
        </p:spPr>
      </p:sp>
      <p:sp>
        <p:nvSpPr>
          <p:cNvPr id="18" name="Shape 16"/>
          <p:cNvSpPr/>
          <p:nvPr/>
        </p:nvSpPr>
        <p:spPr>
          <a:xfrm>
            <a:off x="6446520" y="4297680"/>
            <a:ext cx="411480" cy="411480"/>
          </a:xfrm>
          <a:prstGeom prst="ellipse">
            <a:avLst/>
          </a:prstGeom>
          <a:solidFill>
            <a:srgbClr val="00B4D8"/>
          </a:solidFill>
          <a:ln/>
        </p:spPr>
      </p:sp>
      <p:sp>
        <p:nvSpPr>
          <p:cNvPr id="19" name="Text 17"/>
          <p:cNvSpPr/>
          <p:nvPr/>
        </p:nvSpPr>
        <p:spPr>
          <a:xfrm>
            <a:off x="6446520" y="4297680"/>
            <a:ext cx="411480" cy="411480"/>
          </a:xfrm>
          <a:prstGeom prst="rect">
            <a:avLst/>
          </a:prstGeom>
          <a:noFill/>
          <a:ln/>
        </p:spPr>
        <p:txBody>
          <a:bodyPr wrap="square" rtlCol="0" anchor="ctr"/>
          <a:lstStyle/>
          <a:p>
            <a:pPr algn="ctr" indent="0" marL="0">
              <a:buNone/>
            </a:pPr>
            <a:r>
              <a:rPr lang="en-US" sz="1500" b="1" dirty="0">
                <a:solidFill>
                  <a:srgbClr val="FFFFFF"/>
                </a:solidFill>
                <a:latin typeface="Cambria" pitchFamily="34" charset="0"/>
                <a:ea typeface="Cambria" pitchFamily="34" charset="-122"/>
                <a:cs typeface="Cambria" pitchFamily="34" charset="-120"/>
              </a:rPr>
              <a:t>4</a:t>
            </a:r>
            <a:endParaRPr lang="en-US" sz="1500" dirty="0"/>
          </a:p>
        </p:txBody>
      </p:sp>
      <p:sp>
        <p:nvSpPr>
          <p:cNvPr id="20" name="Text 18"/>
          <p:cNvSpPr/>
          <p:nvPr/>
        </p:nvSpPr>
        <p:spPr>
          <a:xfrm>
            <a:off x="6995160" y="4251960"/>
            <a:ext cx="4389120" cy="1463040"/>
          </a:xfrm>
          <a:prstGeom prst="rect">
            <a:avLst/>
          </a:prstGeom>
          <a:noFill/>
          <a:ln/>
        </p:spPr>
        <p:txBody>
          <a:bodyPr wrap="square" rtlCol="0" anchor="ctr"/>
          <a:lstStyle/>
          <a:p>
            <a:pPr indent="0" marL="0">
              <a:lnSpc>
                <a:spcPts val="1600"/>
              </a:lnSpc>
              <a:buNone/>
            </a:pPr>
            <a:r>
              <a:rPr lang="en-US" sz="1250" dirty="0">
                <a:solidFill>
                  <a:srgbClr val="1A1F2E"/>
                </a:solidFill>
                <a:latin typeface="Calibri" pitchFamily="34" charset="0"/>
                <a:ea typeface="Calibri" pitchFamily="34" charset="-122"/>
                <a:cs typeface="Calibri" pitchFamily="34" charset="-120"/>
              </a:rPr>
              <a:t>What's one skill you already have that would help you succeed on a ship, dock, or platform?</a:t>
            </a:r>
            <a:endParaRPr lang="en-US" sz="1250" dirty="0"/>
          </a:p>
        </p:txBody>
      </p:sp>
      <p:sp>
        <p:nvSpPr>
          <p:cNvPr id="21" name="Text 19"/>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22" name="Text 20"/>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ACTIVITY · MYTH VS. FACT</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200" b="1" dirty="0">
                <a:solidFill>
                  <a:srgbClr val="1A1F2E"/>
                </a:solidFill>
                <a:latin typeface="Cambria" pitchFamily="34" charset="0"/>
                <a:ea typeface="Cambria" pitchFamily="34" charset="-122"/>
                <a:cs typeface="Cambria" pitchFamily="34" charset="-120"/>
              </a:rPr>
              <a:t>Myth vs. Fact Challenge</a:t>
            </a:r>
            <a:endParaRPr lang="en-US" sz="3200" dirty="0"/>
          </a:p>
        </p:txBody>
      </p:sp>
      <p:sp>
        <p:nvSpPr>
          <p:cNvPr id="4" name="Text 2"/>
          <p:cNvSpPr/>
          <p:nvPr/>
        </p:nvSpPr>
        <p:spPr>
          <a:xfrm>
            <a:off x="548640" y="1371600"/>
            <a:ext cx="10515600" cy="411480"/>
          </a:xfrm>
          <a:prstGeom prst="rect">
            <a:avLst/>
          </a:prstGeom>
          <a:noFill/>
          <a:ln/>
        </p:spPr>
        <p:txBody>
          <a:bodyPr wrap="square" rtlCol="0" anchor="ctr"/>
          <a:lstStyle/>
          <a:p>
            <a:pPr indent="0" marL="0">
              <a:buNone/>
            </a:pPr>
            <a:r>
              <a:rPr lang="en-US" sz="1300" i="1" dirty="0">
                <a:solidFill>
                  <a:srgbClr val="5A6478"/>
                </a:solidFill>
                <a:latin typeface="Calibri" pitchFamily="34" charset="0"/>
                <a:ea typeface="Calibri" pitchFamily="34" charset="-122"/>
                <a:cs typeface="Calibri" pitchFamily="34" charset="-120"/>
              </a:rPr>
              <a:t>Read each myth. Cover the answer and guess fact or fiction before you check.  ·  Part 1 of 2</a:t>
            </a:r>
            <a:endParaRPr lang="en-US" sz="1300" dirty="0"/>
          </a:p>
        </p:txBody>
      </p:sp>
      <p:sp>
        <p:nvSpPr>
          <p:cNvPr id="5" name="Shape 3"/>
          <p:cNvSpPr/>
          <p:nvPr/>
        </p:nvSpPr>
        <p:spPr>
          <a:xfrm>
            <a:off x="548640" y="1965960"/>
            <a:ext cx="5349240" cy="1188720"/>
          </a:xfrm>
          <a:prstGeom prst="roundRect">
            <a:avLst>
              <a:gd name="adj" fmla="val 7692"/>
            </a:avLst>
          </a:prstGeom>
          <a:solidFill>
            <a:srgbClr val="EEF3FB"/>
          </a:solidFill>
          <a:ln/>
        </p:spPr>
      </p:sp>
      <p:sp>
        <p:nvSpPr>
          <p:cNvPr id="6" name="Text 4"/>
          <p:cNvSpPr/>
          <p:nvPr/>
        </p:nvSpPr>
        <p:spPr>
          <a:xfrm>
            <a:off x="777240" y="2103120"/>
            <a:ext cx="4892040" cy="274320"/>
          </a:xfrm>
          <a:prstGeom prst="rect">
            <a:avLst/>
          </a:prstGeom>
          <a:noFill/>
          <a:ln/>
        </p:spPr>
        <p:txBody>
          <a:bodyPr wrap="square" rtlCol="0" anchor="ctr"/>
          <a:lstStyle/>
          <a:p>
            <a:pPr indent="0" marL="0">
              <a:buNone/>
            </a:pPr>
            <a:r>
              <a:rPr lang="en-US" sz="1100" b="1" spc="150" kern="0" dirty="0">
                <a:solidFill>
                  <a:srgbClr val="5A6478"/>
                </a:solidFill>
                <a:latin typeface="Calibri" pitchFamily="34" charset="0"/>
                <a:ea typeface="Calibri" pitchFamily="34" charset="-122"/>
                <a:cs typeface="Calibri" pitchFamily="34" charset="-120"/>
              </a:rPr>
              <a:t>MYTH</a:t>
            </a:r>
            <a:endParaRPr lang="en-US" sz="1100" dirty="0"/>
          </a:p>
        </p:txBody>
      </p:sp>
      <p:sp>
        <p:nvSpPr>
          <p:cNvPr id="7" name="Text 5"/>
          <p:cNvSpPr/>
          <p:nvPr/>
        </p:nvSpPr>
        <p:spPr>
          <a:xfrm>
            <a:off x="777240" y="23774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You need to join the Navy to work on ships.</a:t>
            </a:r>
            <a:endParaRPr lang="en-US" sz="1250" dirty="0"/>
          </a:p>
        </p:txBody>
      </p:sp>
      <p:sp>
        <p:nvSpPr>
          <p:cNvPr id="8" name="Shape 6"/>
          <p:cNvSpPr/>
          <p:nvPr/>
        </p:nvSpPr>
        <p:spPr>
          <a:xfrm>
            <a:off x="6263640" y="1965960"/>
            <a:ext cx="5349240" cy="1188720"/>
          </a:xfrm>
          <a:prstGeom prst="roundRect">
            <a:avLst>
              <a:gd name="adj" fmla="val 7692"/>
            </a:avLst>
          </a:prstGeom>
          <a:solidFill>
            <a:srgbClr val="E3F6FA"/>
          </a:solidFill>
          <a:ln/>
        </p:spPr>
      </p:sp>
      <p:sp>
        <p:nvSpPr>
          <p:cNvPr id="9" name="Text 7"/>
          <p:cNvSpPr/>
          <p:nvPr/>
        </p:nvSpPr>
        <p:spPr>
          <a:xfrm>
            <a:off x="6492240" y="2103120"/>
            <a:ext cx="4892040" cy="274320"/>
          </a:xfrm>
          <a:prstGeom prst="rect">
            <a:avLst/>
          </a:prstGeom>
          <a:noFill/>
          <a:ln/>
        </p:spPr>
        <p:txBody>
          <a:bodyPr wrap="square" rtlCol="0" anchor="ctr"/>
          <a:lstStyle/>
          <a:p>
            <a:pPr indent="0" marL="0">
              <a:buNone/>
            </a:pPr>
            <a:r>
              <a:rPr lang="en-US" sz="1100" b="1" spc="150" kern="0" dirty="0">
                <a:solidFill>
                  <a:srgbClr val="007A94"/>
                </a:solidFill>
                <a:latin typeface="Calibri" pitchFamily="34" charset="0"/>
                <a:ea typeface="Calibri" pitchFamily="34" charset="-122"/>
                <a:cs typeface="Calibri" pitchFamily="34" charset="-120"/>
              </a:rPr>
              <a:t>FACT</a:t>
            </a:r>
            <a:endParaRPr lang="en-US" sz="1100" dirty="0"/>
          </a:p>
        </p:txBody>
      </p:sp>
      <p:sp>
        <p:nvSpPr>
          <p:cNvPr id="10" name="Text 8"/>
          <p:cNvSpPr/>
          <p:nvPr/>
        </p:nvSpPr>
        <p:spPr>
          <a:xfrm>
            <a:off x="6492240" y="23774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The merchant marine is a civilian industry. No military service is required.</a:t>
            </a:r>
            <a:endParaRPr lang="en-US" sz="1250" dirty="0"/>
          </a:p>
        </p:txBody>
      </p:sp>
      <p:sp>
        <p:nvSpPr>
          <p:cNvPr id="11" name="Shape 9"/>
          <p:cNvSpPr/>
          <p:nvPr/>
        </p:nvSpPr>
        <p:spPr>
          <a:xfrm>
            <a:off x="548640" y="3337560"/>
            <a:ext cx="5349240" cy="1188720"/>
          </a:xfrm>
          <a:prstGeom prst="roundRect">
            <a:avLst>
              <a:gd name="adj" fmla="val 7692"/>
            </a:avLst>
          </a:prstGeom>
          <a:solidFill>
            <a:srgbClr val="EEF3FB"/>
          </a:solidFill>
          <a:ln/>
        </p:spPr>
      </p:sp>
      <p:sp>
        <p:nvSpPr>
          <p:cNvPr id="12" name="Text 10"/>
          <p:cNvSpPr/>
          <p:nvPr/>
        </p:nvSpPr>
        <p:spPr>
          <a:xfrm>
            <a:off x="777240" y="3474720"/>
            <a:ext cx="4892040" cy="274320"/>
          </a:xfrm>
          <a:prstGeom prst="rect">
            <a:avLst/>
          </a:prstGeom>
          <a:noFill/>
          <a:ln/>
        </p:spPr>
        <p:txBody>
          <a:bodyPr wrap="square" rtlCol="0" anchor="ctr"/>
          <a:lstStyle/>
          <a:p>
            <a:pPr indent="0" marL="0">
              <a:buNone/>
            </a:pPr>
            <a:r>
              <a:rPr lang="en-US" sz="1100" b="1" spc="150" kern="0" dirty="0">
                <a:solidFill>
                  <a:srgbClr val="5A6478"/>
                </a:solidFill>
                <a:latin typeface="Calibri" pitchFamily="34" charset="0"/>
                <a:ea typeface="Calibri" pitchFamily="34" charset="-122"/>
                <a:cs typeface="Calibri" pitchFamily="34" charset="-120"/>
              </a:rPr>
              <a:t>MYTH</a:t>
            </a:r>
            <a:endParaRPr lang="en-US" sz="1100" dirty="0"/>
          </a:p>
        </p:txBody>
      </p:sp>
      <p:sp>
        <p:nvSpPr>
          <p:cNvPr id="13" name="Text 11"/>
          <p:cNvSpPr/>
          <p:nvPr/>
        </p:nvSpPr>
        <p:spPr>
          <a:xfrm>
            <a:off x="777240" y="37490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Longshoreman jobs don't pay well.</a:t>
            </a:r>
            <a:endParaRPr lang="en-US" sz="1250" dirty="0"/>
          </a:p>
        </p:txBody>
      </p:sp>
      <p:sp>
        <p:nvSpPr>
          <p:cNvPr id="14" name="Shape 12"/>
          <p:cNvSpPr/>
          <p:nvPr/>
        </p:nvSpPr>
        <p:spPr>
          <a:xfrm>
            <a:off x="6263640" y="3337560"/>
            <a:ext cx="5349240" cy="1188720"/>
          </a:xfrm>
          <a:prstGeom prst="roundRect">
            <a:avLst>
              <a:gd name="adj" fmla="val 7692"/>
            </a:avLst>
          </a:prstGeom>
          <a:solidFill>
            <a:srgbClr val="E3F6FA"/>
          </a:solidFill>
          <a:ln/>
        </p:spPr>
      </p:sp>
      <p:sp>
        <p:nvSpPr>
          <p:cNvPr id="15" name="Text 13"/>
          <p:cNvSpPr/>
          <p:nvPr/>
        </p:nvSpPr>
        <p:spPr>
          <a:xfrm>
            <a:off x="6492240" y="3474720"/>
            <a:ext cx="4892040" cy="274320"/>
          </a:xfrm>
          <a:prstGeom prst="rect">
            <a:avLst/>
          </a:prstGeom>
          <a:noFill/>
          <a:ln/>
        </p:spPr>
        <p:txBody>
          <a:bodyPr wrap="square" rtlCol="0" anchor="ctr"/>
          <a:lstStyle/>
          <a:p>
            <a:pPr indent="0" marL="0">
              <a:buNone/>
            </a:pPr>
            <a:r>
              <a:rPr lang="en-US" sz="1100" b="1" spc="150" kern="0" dirty="0">
                <a:solidFill>
                  <a:srgbClr val="007A94"/>
                </a:solidFill>
                <a:latin typeface="Calibri" pitchFamily="34" charset="0"/>
                <a:ea typeface="Calibri" pitchFamily="34" charset="-122"/>
                <a:cs typeface="Calibri" pitchFamily="34" charset="-120"/>
              </a:rPr>
              <a:t>FACT</a:t>
            </a:r>
            <a:endParaRPr lang="en-US" sz="1100" dirty="0"/>
          </a:p>
        </p:txBody>
      </p:sp>
      <p:sp>
        <p:nvSpPr>
          <p:cNvPr id="16" name="Text 14"/>
          <p:cNvSpPr/>
          <p:nvPr/>
        </p:nvSpPr>
        <p:spPr>
          <a:xfrm>
            <a:off x="6492240" y="37490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Experienced union longshoremen can earn $85,000 to over $120,000 a year with overtime.</a:t>
            </a:r>
            <a:endParaRPr lang="en-US" sz="1250" dirty="0"/>
          </a:p>
        </p:txBody>
      </p:sp>
      <p:sp>
        <p:nvSpPr>
          <p:cNvPr id="17" name="Shape 15"/>
          <p:cNvSpPr/>
          <p:nvPr/>
        </p:nvSpPr>
        <p:spPr>
          <a:xfrm>
            <a:off x="548640" y="4709160"/>
            <a:ext cx="5349240" cy="1188720"/>
          </a:xfrm>
          <a:prstGeom prst="roundRect">
            <a:avLst>
              <a:gd name="adj" fmla="val 7692"/>
            </a:avLst>
          </a:prstGeom>
          <a:solidFill>
            <a:srgbClr val="EEF3FB"/>
          </a:solidFill>
          <a:ln/>
        </p:spPr>
      </p:sp>
      <p:sp>
        <p:nvSpPr>
          <p:cNvPr id="18" name="Text 16"/>
          <p:cNvSpPr/>
          <p:nvPr/>
        </p:nvSpPr>
        <p:spPr>
          <a:xfrm>
            <a:off x="777240" y="4846320"/>
            <a:ext cx="4892040" cy="274320"/>
          </a:xfrm>
          <a:prstGeom prst="rect">
            <a:avLst/>
          </a:prstGeom>
          <a:noFill/>
          <a:ln/>
        </p:spPr>
        <p:txBody>
          <a:bodyPr wrap="square" rtlCol="0" anchor="ctr"/>
          <a:lstStyle/>
          <a:p>
            <a:pPr indent="0" marL="0">
              <a:buNone/>
            </a:pPr>
            <a:r>
              <a:rPr lang="en-US" sz="1100" b="1" spc="150" kern="0" dirty="0">
                <a:solidFill>
                  <a:srgbClr val="5A6478"/>
                </a:solidFill>
                <a:latin typeface="Calibri" pitchFamily="34" charset="0"/>
                <a:ea typeface="Calibri" pitchFamily="34" charset="-122"/>
                <a:cs typeface="Calibri" pitchFamily="34" charset="-120"/>
              </a:rPr>
              <a:t>MYTH</a:t>
            </a:r>
            <a:endParaRPr lang="en-US" sz="1100" dirty="0"/>
          </a:p>
        </p:txBody>
      </p:sp>
      <p:sp>
        <p:nvSpPr>
          <p:cNvPr id="19" name="Text 17"/>
          <p:cNvSpPr/>
          <p:nvPr/>
        </p:nvSpPr>
        <p:spPr>
          <a:xfrm>
            <a:off x="777240" y="51206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You need a college degree for offshore work.</a:t>
            </a:r>
            <a:endParaRPr lang="en-US" sz="1250" dirty="0"/>
          </a:p>
        </p:txBody>
      </p:sp>
      <p:sp>
        <p:nvSpPr>
          <p:cNvPr id="20" name="Shape 18"/>
          <p:cNvSpPr/>
          <p:nvPr/>
        </p:nvSpPr>
        <p:spPr>
          <a:xfrm>
            <a:off x="6263640" y="4709160"/>
            <a:ext cx="5349240" cy="1188720"/>
          </a:xfrm>
          <a:prstGeom prst="roundRect">
            <a:avLst>
              <a:gd name="adj" fmla="val 7692"/>
            </a:avLst>
          </a:prstGeom>
          <a:solidFill>
            <a:srgbClr val="E3F6FA"/>
          </a:solidFill>
          <a:ln/>
        </p:spPr>
      </p:sp>
      <p:sp>
        <p:nvSpPr>
          <p:cNvPr id="21" name="Text 19"/>
          <p:cNvSpPr/>
          <p:nvPr/>
        </p:nvSpPr>
        <p:spPr>
          <a:xfrm>
            <a:off x="6492240" y="4846320"/>
            <a:ext cx="4892040" cy="274320"/>
          </a:xfrm>
          <a:prstGeom prst="rect">
            <a:avLst/>
          </a:prstGeom>
          <a:noFill/>
          <a:ln/>
        </p:spPr>
        <p:txBody>
          <a:bodyPr wrap="square" rtlCol="0" anchor="ctr"/>
          <a:lstStyle/>
          <a:p>
            <a:pPr indent="0" marL="0">
              <a:buNone/>
            </a:pPr>
            <a:r>
              <a:rPr lang="en-US" sz="1100" b="1" spc="150" kern="0" dirty="0">
                <a:solidFill>
                  <a:srgbClr val="007A94"/>
                </a:solidFill>
                <a:latin typeface="Calibri" pitchFamily="34" charset="0"/>
                <a:ea typeface="Calibri" pitchFamily="34" charset="-122"/>
                <a:cs typeface="Calibri" pitchFamily="34" charset="-120"/>
              </a:rPr>
              <a:t>FACT</a:t>
            </a:r>
            <a:endParaRPr lang="en-US" sz="1100" dirty="0"/>
          </a:p>
        </p:txBody>
      </p:sp>
      <p:sp>
        <p:nvSpPr>
          <p:cNvPr id="22" name="Text 20"/>
          <p:cNvSpPr/>
          <p:nvPr/>
        </p:nvSpPr>
        <p:spPr>
          <a:xfrm>
            <a:off x="6492240" y="51206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Most offshore entry roles, like roustabout, only require a high school diploma and safety certifications.</a:t>
            </a:r>
            <a:endParaRPr lang="en-US" sz="1250" dirty="0"/>
          </a:p>
        </p:txBody>
      </p:sp>
      <p:sp>
        <p:nvSpPr>
          <p:cNvPr id="23" name="Text 21"/>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24" name="Text 22"/>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ACTIVITY · MYTH VS. FACT</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200" b="1" dirty="0">
                <a:solidFill>
                  <a:srgbClr val="1A1F2E"/>
                </a:solidFill>
                <a:latin typeface="Cambria" pitchFamily="34" charset="0"/>
                <a:ea typeface="Cambria" pitchFamily="34" charset="-122"/>
                <a:cs typeface="Cambria" pitchFamily="34" charset="-120"/>
              </a:rPr>
              <a:t>Myth vs. Fact Challenge</a:t>
            </a:r>
            <a:endParaRPr lang="en-US" sz="3200" dirty="0"/>
          </a:p>
        </p:txBody>
      </p:sp>
      <p:sp>
        <p:nvSpPr>
          <p:cNvPr id="4" name="Text 2"/>
          <p:cNvSpPr/>
          <p:nvPr/>
        </p:nvSpPr>
        <p:spPr>
          <a:xfrm>
            <a:off x="548640" y="1371600"/>
            <a:ext cx="10515600" cy="411480"/>
          </a:xfrm>
          <a:prstGeom prst="rect">
            <a:avLst/>
          </a:prstGeom>
          <a:noFill/>
          <a:ln/>
        </p:spPr>
        <p:txBody>
          <a:bodyPr wrap="square" rtlCol="0" anchor="ctr"/>
          <a:lstStyle/>
          <a:p>
            <a:pPr indent="0" marL="0">
              <a:buNone/>
            </a:pPr>
            <a:r>
              <a:rPr lang="en-US" sz="1300" i="1" dirty="0">
                <a:solidFill>
                  <a:srgbClr val="5A6478"/>
                </a:solidFill>
                <a:latin typeface="Calibri" pitchFamily="34" charset="0"/>
                <a:ea typeface="Calibri" pitchFamily="34" charset="-122"/>
                <a:cs typeface="Calibri" pitchFamily="34" charset="-120"/>
              </a:rPr>
              <a:t>Read each myth. Cover the answer and guess fact or fiction before you check.  ·  Part 2 of 2</a:t>
            </a:r>
            <a:endParaRPr lang="en-US" sz="1300" dirty="0"/>
          </a:p>
        </p:txBody>
      </p:sp>
      <p:sp>
        <p:nvSpPr>
          <p:cNvPr id="5" name="Shape 3"/>
          <p:cNvSpPr/>
          <p:nvPr/>
        </p:nvSpPr>
        <p:spPr>
          <a:xfrm>
            <a:off x="548640" y="1965960"/>
            <a:ext cx="5349240" cy="1188720"/>
          </a:xfrm>
          <a:prstGeom prst="roundRect">
            <a:avLst>
              <a:gd name="adj" fmla="val 7692"/>
            </a:avLst>
          </a:prstGeom>
          <a:solidFill>
            <a:srgbClr val="EEF3FB"/>
          </a:solidFill>
          <a:ln/>
        </p:spPr>
      </p:sp>
      <p:sp>
        <p:nvSpPr>
          <p:cNvPr id="6" name="Text 4"/>
          <p:cNvSpPr/>
          <p:nvPr/>
        </p:nvSpPr>
        <p:spPr>
          <a:xfrm>
            <a:off x="777240" y="2103120"/>
            <a:ext cx="4892040" cy="274320"/>
          </a:xfrm>
          <a:prstGeom prst="rect">
            <a:avLst/>
          </a:prstGeom>
          <a:noFill/>
          <a:ln/>
        </p:spPr>
        <p:txBody>
          <a:bodyPr wrap="square" rtlCol="0" anchor="ctr"/>
          <a:lstStyle/>
          <a:p>
            <a:pPr indent="0" marL="0">
              <a:buNone/>
            </a:pPr>
            <a:r>
              <a:rPr lang="en-US" sz="1100" b="1" spc="150" kern="0" dirty="0">
                <a:solidFill>
                  <a:srgbClr val="5A6478"/>
                </a:solidFill>
                <a:latin typeface="Calibri" pitchFamily="34" charset="0"/>
                <a:ea typeface="Calibri" pitchFamily="34" charset="-122"/>
                <a:cs typeface="Calibri" pitchFamily="34" charset="-120"/>
              </a:rPr>
              <a:t>MYTH</a:t>
            </a:r>
            <a:endParaRPr lang="en-US" sz="1100" dirty="0"/>
          </a:p>
        </p:txBody>
      </p:sp>
      <p:sp>
        <p:nvSpPr>
          <p:cNvPr id="7" name="Text 5"/>
          <p:cNvSpPr/>
          <p:nvPr/>
        </p:nvSpPr>
        <p:spPr>
          <a:xfrm>
            <a:off x="777240" y="23774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A felony automatically disqualifies you from a TWIC card.</a:t>
            </a:r>
            <a:endParaRPr lang="en-US" sz="1250" dirty="0"/>
          </a:p>
        </p:txBody>
      </p:sp>
      <p:sp>
        <p:nvSpPr>
          <p:cNvPr id="8" name="Shape 6"/>
          <p:cNvSpPr/>
          <p:nvPr/>
        </p:nvSpPr>
        <p:spPr>
          <a:xfrm>
            <a:off x="6263640" y="1965960"/>
            <a:ext cx="5349240" cy="1188720"/>
          </a:xfrm>
          <a:prstGeom prst="roundRect">
            <a:avLst>
              <a:gd name="adj" fmla="val 7692"/>
            </a:avLst>
          </a:prstGeom>
          <a:solidFill>
            <a:srgbClr val="E3F6FA"/>
          </a:solidFill>
          <a:ln/>
        </p:spPr>
      </p:sp>
      <p:sp>
        <p:nvSpPr>
          <p:cNvPr id="9" name="Text 7"/>
          <p:cNvSpPr/>
          <p:nvPr/>
        </p:nvSpPr>
        <p:spPr>
          <a:xfrm>
            <a:off x="6492240" y="2103120"/>
            <a:ext cx="4892040" cy="274320"/>
          </a:xfrm>
          <a:prstGeom prst="rect">
            <a:avLst/>
          </a:prstGeom>
          <a:noFill/>
          <a:ln/>
        </p:spPr>
        <p:txBody>
          <a:bodyPr wrap="square" rtlCol="0" anchor="ctr"/>
          <a:lstStyle/>
          <a:p>
            <a:pPr indent="0" marL="0">
              <a:buNone/>
            </a:pPr>
            <a:r>
              <a:rPr lang="en-US" sz="1100" b="1" spc="150" kern="0" dirty="0">
                <a:solidFill>
                  <a:srgbClr val="007A94"/>
                </a:solidFill>
                <a:latin typeface="Calibri" pitchFamily="34" charset="0"/>
                <a:ea typeface="Calibri" pitchFamily="34" charset="-122"/>
                <a:cs typeface="Calibri" pitchFamily="34" charset="-120"/>
              </a:rPr>
              <a:t>FACT</a:t>
            </a:r>
            <a:endParaRPr lang="en-US" sz="1100" dirty="0"/>
          </a:p>
        </p:txBody>
      </p:sp>
      <p:sp>
        <p:nvSpPr>
          <p:cNvPr id="10" name="Text 8"/>
          <p:cNvSpPr/>
          <p:nvPr/>
        </p:nvSpPr>
        <p:spPr>
          <a:xfrm>
            <a:off x="6492240" y="23774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Only certain serious offenses are permanently disqualifying. Many people with records still qualify.</a:t>
            </a:r>
            <a:endParaRPr lang="en-US" sz="1250" dirty="0"/>
          </a:p>
        </p:txBody>
      </p:sp>
      <p:sp>
        <p:nvSpPr>
          <p:cNvPr id="11" name="Shape 9"/>
          <p:cNvSpPr/>
          <p:nvPr/>
        </p:nvSpPr>
        <p:spPr>
          <a:xfrm>
            <a:off x="548640" y="3337560"/>
            <a:ext cx="5349240" cy="1188720"/>
          </a:xfrm>
          <a:prstGeom prst="roundRect">
            <a:avLst>
              <a:gd name="adj" fmla="val 7692"/>
            </a:avLst>
          </a:prstGeom>
          <a:solidFill>
            <a:srgbClr val="EEF3FB"/>
          </a:solidFill>
          <a:ln/>
        </p:spPr>
      </p:sp>
      <p:sp>
        <p:nvSpPr>
          <p:cNvPr id="12" name="Text 10"/>
          <p:cNvSpPr/>
          <p:nvPr/>
        </p:nvSpPr>
        <p:spPr>
          <a:xfrm>
            <a:off x="777240" y="3474720"/>
            <a:ext cx="4892040" cy="274320"/>
          </a:xfrm>
          <a:prstGeom prst="rect">
            <a:avLst/>
          </a:prstGeom>
          <a:noFill/>
          <a:ln/>
        </p:spPr>
        <p:txBody>
          <a:bodyPr wrap="square" rtlCol="0" anchor="ctr"/>
          <a:lstStyle/>
          <a:p>
            <a:pPr indent="0" marL="0">
              <a:buNone/>
            </a:pPr>
            <a:r>
              <a:rPr lang="en-US" sz="1100" b="1" spc="150" kern="0" dirty="0">
                <a:solidFill>
                  <a:srgbClr val="5A6478"/>
                </a:solidFill>
                <a:latin typeface="Calibri" pitchFamily="34" charset="0"/>
                <a:ea typeface="Calibri" pitchFamily="34" charset="-122"/>
                <a:cs typeface="Calibri" pitchFamily="34" charset="-120"/>
              </a:rPr>
              <a:t>MYTH</a:t>
            </a:r>
            <a:endParaRPr lang="en-US" sz="1100" dirty="0"/>
          </a:p>
        </p:txBody>
      </p:sp>
      <p:sp>
        <p:nvSpPr>
          <p:cNvPr id="13" name="Text 11"/>
          <p:cNvSpPr/>
          <p:nvPr/>
        </p:nvSpPr>
        <p:spPr>
          <a:xfrm>
            <a:off x="777240" y="37490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These jobs are all short-term or seasonal.</a:t>
            </a:r>
            <a:endParaRPr lang="en-US" sz="1250" dirty="0"/>
          </a:p>
        </p:txBody>
      </p:sp>
      <p:sp>
        <p:nvSpPr>
          <p:cNvPr id="14" name="Shape 12"/>
          <p:cNvSpPr/>
          <p:nvPr/>
        </p:nvSpPr>
        <p:spPr>
          <a:xfrm>
            <a:off x="6263640" y="3337560"/>
            <a:ext cx="5349240" cy="1188720"/>
          </a:xfrm>
          <a:prstGeom prst="roundRect">
            <a:avLst>
              <a:gd name="adj" fmla="val 7692"/>
            </a:avLst>
          </a:prstGeom>
          <a:solidFill>
            <a:srgbClr val="E3F6FA"/>
          </a:solidFill>
          <a:ln/>
        </p:spPr>
      </p:sp>
      <p:sp>
        <p:nvSpPr>
          <p:cNvPr id="15" name="Text 13"/>
          <p:cNvSpPr/>
          <p:nvPr/>
        </p:nvSpPr>
        <p:spPr>
          <a:xfrm>
            <a:off x="6492240" y="3474720"/>
            <a:ext cx="4892040" cy="274320"/>
          </a:xfrm>
          <a:prstGeom prst="rect">
            <a:avLst/>
          </a:prstGeom>
          <a:noFill/>
          <a:ln/>
        </p:spPr>
        <p:txBody>
          <a:bodyPr wrap="square" rtlCol="0" anchor="ctr"/>
          <a:lstStyle/>
          <a:p>
            <a:pPr indent="0" marL="0">
              <a:buNone/>
            </a:pPr>
            <a:r>
              <a:rPr lang="en-US" sz="1100" b="1" spc="150" kern="0" dirty="0">
                <a:solidFill>
                  <a:srgbClr val="007A94"/>
                </a:solidFill>
                <a:latin typeface="Calibri" pitchFamily="34" charset="0"/>
                <a:ea typeface="Calibri" pitchFamily="34" charset="-122"/>
                <a:cs typeface="Calibri" pitchFamily="34" charset="-120"/>
              </a:rPr>
              <a:t>FACT</a:t>
            </a:r>
            <a:endParaRPr lang="en-US" sz="1100" dirty="0"/>
          </a:p>
        </p:txBody>
      </p:sp>
      <p:sp>
        <p:nvSpPr>
          <p:cNvPr id="16" name="Text 14"/>
          <p:cNvSpPr/>
          <p:nvPr/>
        </p:nvSpPr>
        <p:spPr>
          <a:xfrm>
            <a:off x="6492240" y="37490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Merchant mariners, longshoremen, and offshore workers can build decades-long careers with real advancement.</a:t>
            </a:r>
            <a:endParaRPr lang="en-US" sz="1250" dirty="0"/>
          </a:p>
        </p:txBody>
      </p:sp>
      <p:sp>
        <p:nvSpPr>
          <p:cNvPr id="17" name="Shape 15"/>
          <p:cNvSpPr/>
          <p:nvPr/>
        </p:nvSpPr>
        <p:spPr>
          <a:xfrm>
            <a:off x="548640" y="4709160"/>
            <a:ext cx="5349240" cy="1188720"/>
          </a:xfrm>
          <a:prstGeom prst="roundRect">
            <a:avLst>
              <a:gd name="adj" fmla="val 7692"/>
            </a:avLst>
          </a:prstGeom>
          <a:solidFill>
            <a:srgbClr val="EEF3FB"/>
          </a:solidFill>
          <a:ln/>
        </p:spPr>
      </p:sp>
      <p:sp>
        <p:nvSpPr>
          <p:cNvPr id="18" name="Text 16"/>
          <p:cNvSpPr/>
          <p:nvPr/>
        </p:nvSpPr>
        <p:spPr>
          <a:xfrm>
            <a:off x="777240" y="4846320"/>
            <a:ext cx="4892040" cy="274320"/>
          </a:xfrm>
          <a:prstGeom prst="rect">
            <a:avLst/>
          </a:prstGeom>
          <a:noFill/>
          <a:ln/>
        </p:spPr>
        <p:txBody>
          <a:bodyPr wrap="square" rtlCol="0" anchor="ctr"/>
          <a:lstStyle/>
          <a:p>
            <a:pPr indent="0" marL="0">
              <a:buNone/>
            </a:pPr>
            <a:r>
              <a:rPr lang="en-US" sz="1100" b="1" spc="150" kern="0" dirty="0">
                <a:solidFill>
                  <a:srgbClr val="5A6478"/>
                </a:solidFill>
                <a:latin typeface="Calibri" pitchFamily="34" charset="0"/>
                <a:ea typeface="Calibri" pitchFamily="34" charset="-122"/>
                <a:cs typeface="Calibri" pitchFamily="34" charset="-120"/>
              </a:rPr>
              <a:t>MYTH</a:t>
            </a:r>
            <a:endParaRPr lang="en-US" sz="1100" dirty="0"/>
          </a:p>
        </p:txBody>
      </p:sp>
      <p:sp>
        <p:nvSpPr>
          <p:cNvPr id="19" name="Text 17"/>
          <p:cNvSpPr/>
          <p:nvPr/>
        </p:nvSpPr>
        <p:spPr>
          <a:xfrm>
            <a:off x="777240" y="51206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Women don't work in these industries.</a:t>
            </a:r>
            <a:endParaRPr lang="en-US" sz="1250" dirty="0"/>
          </a:p>
        </p:txBody>
      </p:sp>
      <p:sp>
        <p:nvSpPr>
          <p:cNvPr id="20" name="Shape 18"/>
          <p:cNvSpPr/>
          <p:nvPr/>
        </p:nvSpPr>
        <p:spPr>
          <a:xfrm>
            <a:off x="6263640" y="4709160"/>
            <a:ext cx="5349240" cy="1188720"/>
          </a:xfrm>
          <a:prstGeom prst="roundRect">
            <a:avLst>
              <a:gd name="adj" fmla="val 7692"/>
            </a:avLst>
          </a:prstGeom>
          <a:solidFill>
            <a:srgbClr val="E3F6FA"/>
          </a:solidFill>
          <a:ln/>
        </p:spPr>
      </p:sp>
      <p:sp>
        <p:nvSpPr>
          <p:cNvPr id="21" name="Text 19"/>
          <p:cNvSpPr/>
          <p:nvPr/>
        </p:nvSpPr>
        <p:spPr>
          <a:xfrm>
            <a:off x="6492240" y="4846320"/>
            <a:ext cx="4892040" cy="274320"/>
          </a:xfrm>
          <a:prstGeom prst="rect">
            <a:avLst/>
          </a:prstGeom>
          <a:noFill/>
          <a:ln/>
        </p:spPr>
        <p:txBody>
          <a:bodyPr wrap="square" rtlCol="0" anchor="ctr"/>
          <a:lstStyle/>
          <a:p>
            <a:pPr indent="0" marL="0">
              <a:buNone/>
            </a:pPr>
            <a:r>
              <a:rPr lang="en-US" sz="1100" b="1" spc="150" kern="0" dirty="0">
                <a:solidFill>
                  <a:srgbClr val="007A94"/>
                </a:solidFill>
                <a:latin typeface="Calibri" pitchFamily="34" charset="0"/>
                <a:ea typeface="Calibri" pitchFamily="34" charset="-122"/>
                <a:cs typeface="Calibri" pitchFamily="34" charset="-120"/>
              </a:rPr>
              <a:t>FACT</a:t>
            </a:r>
            <a:endParaRPr lang="en-US" sz="1100" dirty="0"/>
          </a:p>
        </p:txBody>
      </p:sp>
      <p:sp>
        <p:nvSpPr>
          <p:cNvPr id="22" name="Text 20"/>
          <p:cNvSpPr/>
          <p:nvPr/>
        </p:nvSpPr>
        <p:spPr>
          <a:xfrm>
            <a:off x="6492240" y="5120640"/>
            <a:ext cx="4892040" cy="73152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Women work as mariners, officers, longshore workers, and offshore crew across the industry.</a:t>
            </a:r>
            <a:endParaRPr lang="en-US" sz="1250" dirty="0"/>
          </a:p>
        </p:txBody>
      </p:sp>
      <p:sp>
        <p:nvSpPr>
          <p:cNvPr id="23" name="Text 21"/>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24" name="Text 22"/>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9FC"/>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ACTIVITY · GLOSSARY</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200" b="1" dirty="0">
                <a:solidFill>
                  <a:srgbClr val="1A1F2E"/>
                </a:solidFill>
                <a:latin typeface="Cambria" pitchFamily="34" charset="0"/>
                <a:ea typeface="Cambria" pitchFamily="34" charset="-122"/>
                <a:cs typeface="Cambria" pitchFamily="34" charset="-120"/>
              </a:rPr>
              <a:t>Key Terms to Know</a:t>
            </a:r>
            <a:endParaRPr lang="en-US" sz="3200" dirty="0"/>
          </a:p>
        </p:txBody>
      </p:sp>
      <p:sp>
        <p:nvSpPr>
          <p:cNvPr id="4" name="Text 2"/>
          <p:cNvSpPr/>
          <p:nvPr/>
        </p:nvSpPr>
        <p:spPr>
          <a:xfrm>
            <a:off x="548640" y="1371600"/>
            <a:ext cx="10515600" cy="411480"/>
          </a:xfrm>
          <a:prstGeom prst="rect">
            <a:avLst/>
          </a:prstGeom>
          <a:noFill/>
          <a:ln/>
        </p:spPr>
        <p:txBody>
          <a:bodyPr wrap="square" rtlCol="0" anchor="ctr"/>
          <a:lstStyle/>
          <a:p>
            <a:pPr indent="0" marL="0">
              <a:buNone/>
            </a:pPr>
            <a:r>
              <a:rPr lang="en-US" sz="1300" dirty="0">
                <a:solidFill>
                  <a:srgbClr val="5A6478"/>
                </a:solidFill>
                <a:latin typeface="Calibri" pitchFamily="34" charset="0"/>
                <a:ea typeface="Calibri" pitchFamily="34" charset="-122"/>
                <a:cs typeface="Calibri" pitchFamily="34" charset="-120"/>
              </a:rPr>
              <a:t>Ten words you'll hear on a ship, a dock, or a platform. Learn them now so they're not new to you on day one.</a:t>
            </a:r>
            <a:endParaRPr lang="en-US" sz="1300" dirty="0"/>
          </a:p>
        </p:txBody>
      </p:sp>
      <p:sp>
        <p:nvSpPr>
          <p:cNvPr id="5" name="Text 3"/>
          <p:cNvSpPr/>
          <p:nvPr/>
        </p:nvSpPr>
        <p:spPr>
          <a:xfrm>
            <a:off x="548640" y="1965960"/>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TWIC</a:t>
            </a:r>
            <a:endParaRPr lang="en-US" sz="1350" dirty="0"/>
          </a:p>
        </p:txBody>
      </p:sp>
      <p:sp>
        <p:nvSpPr>
          <p:cNvPr id="6" name="Text 4"/>
          <p:cNvSpPr/>
          <p:nvPr/>
        </p:nvSpPr>
        <p:spPr>
          <a:xfrm>
            <a:off x="548640" y="2240280"/>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The Transportation Worker Identification Credential, required for port and ship access.</a:t>
            </a:r>
            <a:endParaRPr lang="en-US" sz="1100" dirty="0"/>
          </a:p>
        </p:txBody>
      </p:sp>
      <p:sp>
        <p:nvSpPr>
          <p:cNvPr id="7" name="Text 5"/>
          <p:cNvSpPr/>
          <p:nvPr/>
        </p:nvSpPr>
        <p:spPr>
          <a:xfrm>
            <a:off x="548640" y="2862072"/>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MMC</a:t>
            </a:r>
            <a:endParaRPr lang="en-US" sz="1350" dirty="0"/>
          </a:p>
        </p:txBody>
      </p:sp>
      <p:sp>
        <p:nvSpPr>
          <p:cNvPr id="8" name="Text 6"/>
          <p:cNvSpPr/>
          <p:nvPr/>
        </p:nvSpPr>
        <p:spPr>
          <a:xfrm>
            <a:off x="548640" y="3136392"/>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The Merchant Mariner Credential, issued by the U.S. Coast Guard.</a:t>
            </a:r>
            <a:endParaRPr lang="en-US" sz="1100" dirty="0"/>
          </a:p>
        </p:txBody>
      </p:sp>
      <p:sp>
        <p:nvSpPr>
          <p:cNvPr id="9" name="Text 7"/>
          <p:cNvSpPr/>
          <p:nvPr/>
        </p:nvSpPr>
        <p:spPr>
          <a:xfrm>
            <a:off x="548640" y="3758184"/>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STCW</a:t>
            </a:r>
            <a:endParaRPr lang="en-US" sz="1350" dirty="0"/>
          </a:p>
        </p:txBody>
      </p:sp>
      <p:sp>
        <p:nvSpPr>
          <p:cNvPr id="10" name="Text 8"/>
          <p:cNvSpPr/>
          <p:nvPr/>
        </p:nvSpPr>
        <p:spPr>
          <a:xfrm>
            <a:off x="548640" y="4032504"/>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The international safety training standard for mariners.</a:t>
            </a:r>
            <a:endParaRPr lang="en-US" sz="1100" dirty="0"/>
          </a:p>
        </p:txBody>
      </p:sp>
      <p:sp>
        <p:nvSpPr>
          <p:cNvPr id="11" name="Text 9"/>
          <p:cNvSpPr/>
          <p:nvPr/>
        </p:nvSpPr>
        <p:spPr>
          <a:xfrm>
            <a:off x="548640" y="4654296"/>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Able Seaman (AB)</a:t>
            </a:r>
            <a:endParaRPr lang="en-US" sz="1350" dirty="0"/>
          </a:p>
        </p:txBody>
      </p:sp>
      <p:sp>
        <p:nvSpPr>
          <p:cNvPr id="12" name="Text 10"/>
          <p:cNvSpPr/>
          <p:nvPr/>
        </p:nvSpPr>
        <p:spPr>
          <a:xfrm>
            <a:off x="548640" y="4928616"/>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An experienced deck crew member, above Ordinary Seaman.</a:t>
            </a:r>
            <a:endParaRPr lang="en-US" sz="1100" dirty="0"/>
          </a:p>
        </p:txBody>
      </p:sp>
      <p:sp>
        <p:nvSpPr>
          <p:cNvPr id="13" name="Text 11"/>
          <p:cNvSpPr/>
          <p:nvPr/>
        </p:nvSpPr>
        <p:spPr>
          <a:xfrm>
            <a:off x="548640" y="5550408"/>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Stevedore</a:t>
            </a:r>
            <a:endParaRPr lang="en-US" sz="1350" dirty="0"/>
          </a:p>
        </p:txBody>
      </p:sp>
      <p:sp>
        <p:nvSpPr>
          <p:cNvPr id="14" name="Text 12"/>
          <p:cNvSpPr/>
          <p:nvPr/>
        </p:nvSpPr>
        <p:spPr>
          <a:xfrm>
            <a:off x="548640" y="5824728"/>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Another name for a longshoreman, or the company that hires them.</a:t>
            </a:r>
            <a:endParaRPr lang="en-US" sz="1100" dirty="0"/>
          </a:p>
        </p:txBody>
      </p:sp>
      <p:sp>
        <p:nvSpPr>
          <p:cNvPr id="15" name="Text 13"/>
          <p:cNvSpPr/>
          <p:nvPr/>
        </p:nvSpPr>
        <p:spPr>
          <a:xfrm>
            <a:off x="6217920" y="1965960"/>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BOSIET</a:t>
            </a:r>
            <a:endParaRPr lang="en-US" sz="1350" dirty="0"/>
          </a:p>
        </p:txBody>
      </p:sp>
      <p:sp>
        <p:nvSpPr>
          <p:cNvPr id="16" name="Text 14"/>
          <p:cNvSpPr/>
          <p:nvPr/>
        </p:nvSpPr>
        <p:spPr>
          <a:xfrm>
            <a:off x="6217920" y="2240280"/>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Basic Offshore Safety Induction and Emergency Training.</a:t>
            </a:r>
            <a:endParaRPr lang="en-US" sz="1100" dirty="0"/>
          </a:p>
        </p:txBody>
      </p:sp>
      <p:sp>
        <p:nvSpPr>
          <p:cNvPr id="17" name="Text 15"/>
          <p:cNvSpPr/>
          <p:nvPr/>
        </p:nvSpPr>
        <p:spPr>
          <a:xfrm>
            <a:off x="6217920" y="2862072"/>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Roustabout</a:t>
            </a:r>
            <a:endParaRPr lang="en-US" sz="1350" dirty="0"/>
          </a:p>
        </p:txBody>
      </p:sp>
      <p:sp>
        <p:nvSpPr>
          <p:cNvPr id="18" name="Text 16"/>
          <p:cNvSpPr/>
          <p:nvPr/>
        </p:nvSpPr>
        <p:spPr>
          <a:xfrm>
            <a:off x="6217920" y="3136392"/>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An entry-level offshore worker who handles manual labor on a rig.</a:t>
            </a:r>
            <a:endParaRPr lang="en-US" sz="1100" dirty="0"/>
          </a:p>
        </p:txBody>
      </p:sp>
      <p:sp>
        <p:nvSpPr>
          <p:cNvPr id="19" name="Text 17"/>
          <p:cNvSpPr/>
          <p:nvPr/>
        </p:nvSpPr>
        <p:spPr>
          <a:xfrm>
            <a:off x="6217920" y="3758184"/>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Hitch</a:t>
            </a:r>
            <a:endParaRPr lang="en-US" sz="1350" dirty="0"/>
          </a:p>
        </p:txBody>
      </p:sp>
      <p:sp>
        <p:nvSpPr>
          <p:cNvPr id="20" name="Text 18"/>
          <p:cNvSpPr/>
          <p:nvPr/>
        </p:nvSpPr>
        <p:spPr>
          <a:xfrm>
            <a:off x="6217920" y="4032504"/>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A scheduled work rotation offshore, like 14 days on, 14 days off.</a:t>
            </a:r>
            <a:endParaRPr lang="en-US" sz="1100" dirty="0"/>
          </a:p>
        </p:txBody>
      </p:sp>
      <p:sp>
        <p:nvSpPr>
          <p:cNvPr id="21" name="Text 19"/>
          <p:cNvSpPr/>
          <p:nvPr/>
        </p:nvSpPr>
        <p:spPr>
          <a:xfrm>
            <a:off x="6217920" y="4654296"/>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Bosun</a:t>
            </a:r>
            <a:endParaRPr lang="en-US" sz="1350" dirty="0"/>
          </a:p>
        </p:txBody>
      </p:sp>
      <p:sp>
        <p:nvSpPr>
          <p:cNvPr id="22" name="Text 20"/>
          <p:cNvSpPr/>
          <p:nvPr/>
        </p:nvSpPr>
        <p:spPr>
          <a:xfrm>
            <a:off x="6217920" y="4928616"/>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The senior deck crew member who supervises the deck department.</a:t>
            </a:r>
            <a:endParaRPr lang="en-US" sz="1100" dirty="0"/>
          </a:p>
        </p:txBody>
      </p:sp>
      <p:sp>
        <p:nvSpPr>
          <p:cNvPr id="23" name="Text 21"/>
          <p:cNvSpPr/>
          <p:nvPr/>
        </p:nvSpPr>
        <p:spPr>
          <a:xfrm>
            <a:off x="6217920" y="5550408"/>
            <a:ext cx="5394960" cy="274320"/>
          </a:xfrm>
          <a:prstGeom prst="rect">
            <a:avLst/>
          </a:prstGeom>
          <a:noFill/>
          <a:ln/>
        </p:spPr>
        <p:txBody>
          <a:bodyPr wrap="square" rtlCol="0" anchor="ctr"/>
          <a:lstStyle/>
          <a:p>
            <a:pPr indent="0" marL="0">
              <a:buNone/>
            </a:pPr>
            <a:r>
              <a:rPr lang="en-US" sz="1350" b="1" dirty="0">
                <a:solidFill>
                  <a:srgbClr val="0A2263"/>
                </a:solidFill>
                <a:latin typeface="Calibri" pitchFamily="34" charset="0"/>
                <a:ea typeface="Calibri" pitchFamily="34" charset="-122"/>
                <a:cs typeface="Calibri" pitchFamily="34" charset="-120"/>
              </a:rPr>
              <a:t>Wiper</a:t>
            </a:r>
            <a:endParaRPr lang="en-US" sz="1350" dirty="0"/>
          </a:p>
        </p:txBody>
      </p:sp>
      <p:sp>
        <p:nvSpPr>
          <p:cNvPr id="24" name="Text 22"/>
          <p:cNvSpPr/>
          <p:nvPr/>
        </p:nvSpPr>
        <p:spPr>
          <a:xfrm>
            <a:off x="6217920" y="5824728"/>
            <a:ext cx="5394960" cy="502920"/>
          </a:xfrm>
          <a:prstGeom prst="rect">
            <a:avLst/>
          </a:prstGeom>
          <a:noFill/>
          <a:ln/>
        </p:spPr>
        <p:txBody>
          <a:bodyPr wrap="square" rtlCol="0" anchor="ctr"/>
          <a:lstStyle/>
          <a:p>
            <a:pPr indent="0" marL="0">
              <a:lnSpc>
                <a:spcPts val="1300"/>
              </a:lnSpc>
              <a:buNone/>
            </a:pPr>
            <a:r>
              <a:rPr lang="en-US" sz="1100" dirty="0">
                <a:solidFill>
                  <a:srgbClr val="5A6478"/>
                </a:solidFill>
                <a:latin typeface="Calibri" pitchFamily="34" charset="0"/>
                <a:ea typeface="Calibri" pitchFamily="34" charset="-122"/>
                <a:cs typeface="Calibri" pitchFamily="34" charset="-120"/>
              </a:rPr>
              <a:t>The entry-level engine department role, cleaning and assisting the engineers.</a:t>
            </a:r>
            <a:endParaRPr lang="en-US" sz="1100" dirty="0"/>
          </a:p>
        </p:txBody>
      </p:sp>
      <p:sp>
        <p:nvSpPr>
          <p:cNvPr id="25" name="Text 23"/>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26" name="Text 24"/>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ACTIVITY · MATCH IT</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000" b="1" dirty="0">
                <a:solidFill>
                  <a:srgbClr val="1A1F2E"/>
                </a:solidFill>
                <a:latin typeface="Cambria" pitchFamily="34" charset="0"/>
                <a:ea typeface="Cambria" pitchFamily="34" charset="-122"/>
                <a:cs typeface="Cambria" pitchFamily="34" charset="-120"/>
              </a:rPr>
              <a:t>Match the Job to the Job Title</a:t>
            </a:r>
            <a:endParaRPr lang="en-US" sz="3000" dirty="0"/>
          </a:p>
        </p:txBody>
      </p:sp>
      <p:sp>
        <p:nvSpPr>
          <p:cNvPr id="4" name="Text 2"/>
          <p:cNvSpPr/>
          <p:nvPr/>
        </p:nvSpPr>
        <p:spPr>
          <a:xfrm>
            <a:off x="548640" y="1371600"/>
            <a:ext cx="10515600" cy="411480"/>
          </a:xfrm>
          <a:prstGeom prst="rect">
            <a:avLst/>
          </a:prstGeom>
          <a:noFill/>
          <a:ln/>
        </p:spPr>
        <p:txBody>
          <a:bodyPr wrap="square" rtlCol="0" anchor="ctr"/>
          <a:lstStyle/>
          <a:p>
            <a:pPr indent="0" marL="0">
              <a:buNone/>
            </a:pPr>
            <a:r>
              <a:rPr lang="en-US" sz="1300" dirty="0">
                <a:solidFill>
                  <a:srgbClr val="5A6478"/>
                </a:solidFill>
                <a:latin typeface="Calibri" pitchFamily="34" charset="0"/>
                <a:ea typeface="Calibri" pitchFamily="34" charset="-122"/>
                <a:cs typeface="Calibri" pitchFamily="34" charset="-120"/>
              </a:rPr>
              <a:t>Draw a line from each job title on the left to the description that matches it on the right.</a:t>
            </a:r>
            <a:endParaRPr lang="en-US" sz="1300" dirty="0"/>
          </a:p>
        </p:txBody>
      </p:sp>
      <p:sp>
        <p:nvSpPr>
          <p:cNvPr id="5" name="Shape 3"/>
          <p:cNvSpPr/>
          <p:nvPr/>
        </p:nvSpPr>
        <p:spPr>
          <a:xfrm>
            <a:off x="548640" y="2103120"/>
            <a:ext cx="4389120" cy="566928"/>
          </a:xfrm>
          <a:prstGeom prst="roundRect">
            <a:avLst>
              <a:gd name="adj" fmla="val 12903"/>
            </a:avLst>
          </a:prstGeom>
          <a:solidFill>
            <a:srgbClr val="F7F9FC"/>
          </a:solidFill>
          <a:ln w="12700">
            <a:solidFill>
              <a:srgbClr val="DCE4F2"/>
            </a:solidFill>
            <a:prstDash val="solid"/>
          </a:ln>
        </p:spPr>
      </p:sp>
      <p:sp>
        <p:nvSpPr>
          <p:cNvPr id="6" name="Text 4"/>
          <p:cNvSpPr/>
          <p:nvPr/>
        </p:nvSpPr>
        <p:spPr>
          <a:xfrm>
            <a:off x="777240" y="2103120"/>
            <a:ext cx="3931920" cy="566928"/>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1. Able Seaman</a:t>
            </a:r>
            <a:endParaRPr lang="en-US" sz="1300" dirty="0"/>
          </a:p>
        </p:txBody>
      </p:sp>
      <p:sp>
        <p:nvSpPr>
          <p:cNvPr id="7" name="Shape 5"/>
          <p:cNvSpPr/>
          <p:nvPr/>
        </p:nvSpPr>
        <p:spPr>
          <a:xfrm>
            <a:off x="548640" y="2788920"/>
            <a:ext cx="4389120" cy="566928"/>
          </a:xfrm>
          <a:prstGeom prst="roundRect">
            <a:avLst>
              <a:gd name="adj" fmla="val 12903"/>
            </a:avLst>
          </a:prstGeom>
          <a:solidFill>
            <a:srgbClr val="F7F9FC"/>
          </a:solidFill>
          <a:ln w="12700">
            <a:solidFill>
              <a:srgbClr val="DCE4F2"/>
            </a:solidFill>
            <a:prstDash val="solid"/>
          </a:ln>
        </p:spPr>
      </p:sp>
      <p:sp>
        <p:nvSpPr>
          <p:cNvPr id="8" name="Text 6"/>
          <p:cNvSpPr/>
          <p:nvPr/>
        </p:nvSpPr>
        <p:spPr>
          <a:xfrm>
            <a:off x="777240" y="2788920"/>
            <a:ext cx="3931920" cy="566928"/>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2. Longshoreman</a:t>
            </a:r>
            <a:endParaRPr lang="en-US" sz="1300" dirty="0"/>
          </a:p>
        </p:txBody>
      </p:sp>
      <p:sp>
        <p:nvSpPr>
          <p:cNvPr id="9" name="Shape 7"/>
          <p:cNvSpPr/>
          <p:nvPr/>
        </p:nvSpPr>
        <p:spPr>
          <a:xfrm>
            <a:off x="548640" y="3474720"/>
            <a:ext cx="4389120" cy="566928"/>
          </a:xfrm>
          <a:prstGeom prst="roundRect">
            <a:avLst>
              <a:gd name="adj" fmla="val 12903"/>
            </a:avLst>
          </a:prstGeom>
          <a:solidFill>
            <a:srgbClr val="F7F9FC"/>
          </a:solidFill>
          <a:ln w="12700">
            <a:solidFill>
              <a:srgbClr val="DCE4F2"/>
            </a:solidFill>
            <a:prstDash val="solid"/>
          </a:ln>
        </p:spPr>
      </p:sp>
      <p:sp>
        <p:nvSpPr>
          <p:cNvPr id="10" name="Text 8"/>
          <p:cNvSpPr/>
          <p:nvPr/>
        </p:nvSpPr>
        <p:spPr>
          <a:xfrm>
            <a:off x="777240" y="3474720"/>
            <a:ext cx="3931920" cy="566928"/>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3. Roustabout</a:t>
            </a:r>
            <a:endParaRPr lang="en-US" sz="1300" dirty="0"/>
          </a:p>
        </p:txBody>
      </p:sp>
      <p:sp>
        <p:nvSpPr>
          <p:cNvPr id="11" name="Shape 9"/>
          <p:cNvSpPr/>
          <p:nvPr/>
        </p:nvSpPr>
        <p:spPr>
          <a:xfrm>
            <a:off x="548640" y="4160520"/>
            <a:ext cx="4389120" cy="566928"/>
          </a:xfrm>
          <a:prstGeom prst="roundRect">
            <a:avLst>
              <a:gd name="adj" fmla="val 12903"/>
            </a:avLst>
          </a:prstGeom>
          <a:solidFill>
            <a:srgbClr val="F7F9FC"/>
          </a:solidFill>
          <a:ln w="12700">
            <a:solidFill>
              <a:srgbClr val="DCE4F2"/>
            </a:solidFill>
            <a:prstDash val="solid"/>
          </a:ln>
        </p:spPr>
      </p:sp>
      <p:sp>
        <p:nvSpPr>
          <p:cNvPr id="12" name="Text 10"/>
          <p:cNvSpPr/>
          <p:nvPr/>
        </p:nvSpPr>
        <p:spPr>
          <a:xfrm>
            <a:off x="777240" y="4160520"/>
            <a:ext cx="3931920" cy="566928"/>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4. Third Mate</a:t>
            </a:r>
            <a:endParaRPr lang="en-US" sz="1300" dirty="0"/>
          </a:p>
        </p:txBody>
      </p:sp>
      <p:sp>
        <p:nvSpPr>
          <p:cNvPr id="13" name="Shape 11"/>
          <p:cNvSpPr/>
          <p:nvPr/>
        </p:nvSpPr>
        <p:spPr>
          <a:xfrm>
            <a:off x="548640" y="4846320"/>
            <a:ext cx="4389120" cy="566928"/>
          </a:xfrm>
          <a:prstGeom prst="roundRect">
            <a:avLst>
              <a:gd name="adj" fmla="val 12903"/>
            </a:avLst>
          </a:prstGeom>
          <a:solidFill>
            <a:srgbClr val="F7F9FC"/>
          </a:solidFill>
          <a:ln w="12700">
            <a:solidFill>
              <a:srgbClr val="DCE4F2"/>
            </a:solidFill>
            <a:prstDash val="solid"/>
          </a:ln>
        </p:spPr>
      </p:sp>
      <p:sp>
        <p:nvSpPr>
          <p:cNvPr id="14" name="Text 12"/>
          <p:cNvSpPr/>
          <p:nvPr/>
        </p:nvSpPr>
        <p:spPr>
          <a:xfrm>
            <a:off x="777240" y="4846320"/>
            <a:ext cx="3931920" cy="566928"/>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5. Engineer</a:t>
            </a:r>
            <a:endParaRPr lang="en-US" sz="1300" dirty="0"/>
          </a:p>
        </p:txBody>
      </p:sp>
      <p:sp>
        <p:nvSpPr>
          <p:cNvPr id="15" name="Shape 13"/>
          <p:cNvSpPr/>
          <p:nvPr/>
        </p:nvSpPr>
        <p:spPr>
          <a:xfrm>
            <a:off x="548640" y="5532120"/>
            <a:ext cx="4389120" cy="566928"/>
          </a:xfrm>
          <a:prstGeom prst="roundRect">
            <a:avLst>
              <a:gd name="adj" fmla="val 12903"/>
            </a:avLst>
          </a:prstGeom>
          <a:solidFill>
            <a:srgbClr val="F7F9FC"/>
          </a:solidFill>
          <a:ln w="12700">
            <a:solidFill>
              <a:srgbClr val="DCE4F2"/>
            </a:solidFill>
            <a:prstDash val="solid"/>
          </a:ln>
        </p:spPr>
      </p:sp>
      <p:sp>
        <p:nvSpPr>
          <p:cNvPr id="16" name="Text 14"/>
          <p:cNvSpPr/>
          <p:nvPr/>
        </p:nvSpPr>
        <p:spPr>
          <a:xfrm>
            <a:off x="777240" y="5532120"/>
            <a:ext cx="3931920" cy="566928"/>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6. Cook (Steward Dept.)</a:t>
            </a:r>
            <a:endParaRPr lang="en-US" sz="1300" dirty="0"/>
          </a:p>
        </p:txBody>
      </p:sp>
      <p:sp>
        <p:nvSpPr>
          <p:cNvPr id="17" name="Shape 15"/>
          <p:cNvSpPr/>
          <p:nvPr/>
        </p:nvSpPr>
        <p:spPr>
          <a:xfrm>
            <a:off x="6309360" y="2103120"/>
            <a:ext cx="5303520" cy="566928"/>
          </a:xfrm>
          <a:prstGeom prst="roundRect">
            <a:avLst>
              <a:gd name="adj" fmla="val 12903"/>
            </a:avLst>
          </a:prstGeom>
          <a:solidFill>
            <a:srgbClr val="E3F6FA"/>
          </a:solidFill>
          <a:ln/>
        </p:spPr>
      </p:sp>
      <p:sp>
        <p:nvSpPr>
          <p:cNvPr id="18" name="Text 16"/>
          <p:cNvSpPr/>
          <p:nvPr/>
        </p:nvSpPr>
        <p:spPr>
          <a:xfrm>
            <a:off x="6537960" y="2103120"/>
            <a:ext cx="4846320" cy="566928"/>
          </a:xfrm>
          <a:prstGeom prst="rect">
            <a:avLst/>
          </a:prstGeom>
          <a:noFill/>
          <a:ln/>
        </p:spPr>
        <p:txBody>
          <a:bodyPr wrap="square" rtlCol="0" anchor="ctr"/>
          <a:lstStyle/>
          <a:p>
            <a:pPr indent="0" marL="0">
              <a:buNone/>
            </a:pPr>
            <a:r>
              <a:rPr lang="en-US" sz="1150" dirty="0">
                <a:solidFill>
                  <a:srgbClr val="1A1F2E"/>
                </a:solidFill>
                <a:latin typeface="Calibri" pitchFamily="34" charset="0"/>
                <a:ea typeface="Calibri" pitchFamily="34" charset="-122"/>
                <a:cs typeface="Calibri" pitchFamily="34" charset="-120"/>
              </a:rPr>
              <a:t>A. Loads and unloads cargo at the port</a:t>
            </a:r>
            <a:endParaRPr lang="en-US" sz="1150" dirty="0"/>
          </a:p>
        </p:txBody>
      </p:sp>
      <p:sp>
        <p:nvSpPr>
          <p:cNvPr id="19" name="Shape 17"/>
          <p:cNvSpPr/>
          <p:nvPr/>
        </p:nvSpPr>
        <p:spPr>
          <a:xfrm>
            <a:off x="6309360" y="2788920"/>
            <a:ext cx="5303520" cy="566928"/>
          </a:xfrm>
          <a:prstGeom prst="roundRect">
            <a:avLst>
              <a:gd name="adj" fmla="val 12903"/>
            </a:avLst>
          </a:prstGeom>
          <a:solidFill>
            <a:srgbClr val="E3F6FA"/>
          </a:solidFill>
          <a:ln/>
        </p:spPr>
      </p:sp>
      <p:sp>
        <p:nvSpPr>
          <p:cNvPr id="20" name="Text 18"/>
          <p:cNvSpPr/>
          <p:nvPr/>
        </p:nvSpPr>
        <p:spPr>
          <a:xfrm>
            <a:off x="6537960" y="2788920"/>
            <a:ext cx="4846320" cy="566928"/>
          </a:xfrm>
          <a:prstGeom prst="rect">
            <a:avLst/>
          </a:prstGeom>
          <a:noFill/>
          <a:ln/>
        </p:spPr>
        <p:txBody>
          <a:bodyPr wrap="square" rtlCol="0" anchor="ctr"/>
          <a:lstStyle/>
          <a:p>
            <a:pPr indent="0" marL="0">
              <a:buNone/>
            </a:pPr>
            <a:r>
              <a:rPr lang="en-US" sz="1150" dirty="0">
                <a:solidFill>
                  <a:srgbClr val="1A1F2E"/>
                </a:solidFill>
                <a:latin typeface="Calibri" pitchFamily="34" charset="0"/>
                <a:ea typeface="Calibri" pitchFamily="34" charset="-122"/>
                <a:cs typeface="Calibri" pitchFamily="34" charset="-120"/>
              </a:rPr>
              <a:t>B. Navigates and stands watch as a licensed ship's officer</a:t>
            </a:r>
            <a:endParaRPr lang="en-US" sz="1150" dirty="0"/>
          </a:p>
        </p:txBody>
      </p:sp>
      <p:sp>
        <p:nvSpPr>
          <p:cNvPr id="21" name="Shape 19"/>
          <p:cNvSpPr/>
          <p:nvPr/>
        </p:nvSpPr>
        <p:spPr>
          <a:xfrm>
            <a:off x="6309360" y="3474720"/>
            <a:ext cx="5303520" cy="566928"/>
          </a:xfrm>
          <a:prstGeom prst="roundRect">
            <a:avLst>
              <a:gd name="adj" fmla="val 12903"/>
            </a:avLst>
          </a:prstGeom>
          <a:solidFill>
            <a:srgbClr val="E3F6FA"/>
          </a:solidFill>
          <a:ln/>
        </p:spPr>
      </p:sp>
      <p:sp>
        <p:nvSpPr>
          <p:cNvPr id="22" name="Text 20"/>
          <p:cNvSpPr/>
          <p:nvPr/>
        </p:nvSpPr>
        <p:spPr>
          <a:xfrm>
            <a:off x="6537960" y="3474720"/>
            <a:ext cx="4846320" cy="566928"/>
          </a:xfrm>
          <a:prstGeom prst="rect">
            <a:avLst/>
          </a:prstGeom>
          <a:noFill/>
          <a:ln/>
        </p:spPr>
        <p:txBody>
          <a:bodyPr wrap="square" rtlCol="0" anchor="ctr"/>
          <a:lstStyle/>
          <a:p>
            <a:pPr indent="0" marL="0">
              <a:buNone/>
            </a:pPr>
            <a:r>
              <a:rPr lang="en-US" sz="1150" dirty="0">
                <a:solidFill>
                  <a:srgbClr val="1A1F2E"/>
                </a:solidFill>
                <a:latin typeface="Calibri" pitchFamily="34" charset="0"/>
                <a:ea typeface="Calibri" pitchFamily="34" charset="-122"/>
                <a:cs typeface="Calibri" pitchFamily="34" charset="-120"/>
              </a:rPr>
              <a:t>C. Performs manual labor and maintenance on an offshore platform</a:t>
            </a:r>
            <a:endParaRPr lang="en-US" sz="1150" dirty="0"/>
          </a:p>
        </p:txBody>
      </p:sp>
      <p:sp>
        <p:nvSpPr>
          <p:cNvPr id="23" name="Shape 21"/>
          <p:cNvSpPr/>
          <p:nvPr/>
        </p:nvSpPr>
        <p:spPr>
          <a:xfrm>
            <a:off x="6309360" y="4160520"/>
            <a:ext cx="5303520" cy="566928"/>
          </a:xfrm>
          <a:prstGeom prst="roundRect">
            <a:avLst>
              <a:gd name="adj" fmla="val 12903"/>
            </a:avLst>
          </a:prstGeom>
          <a:solidFill>
            <a:srgbClr val="E3F6FA"/>
          </a:solidFill>
          <a:ln/>
        </p:spPr>
      </p:sp>
      <p:sp>
        <p:nvSpPr>
          <p:cNvPr id="24" name="Text 22"/>
          <p:cNvSpPr/>
          <p:nvPr/>
        </p:nvSpPr>
        <p:spPr>
          <a:xfrm>
            <a:off x="6537960" y="4160520"/>
            <a:ext cx="4846320" cy="566928"/>
          </a:xfrm>
          <a:prstGeom prst="rect">
            <a:avLst/>
          </a:prstGeom>
          <a:noFill/>
          <a:ln/>
        </p:spPr>
        <p:txBody>
          <a:bodyPr wrap="square" rtlCol="0" anchor="ctr"/>
          <a:lstStyle/>
          <a:p>
            <a:pPr indent="0" marL="0">
              <a:buNone/>
            </a:pPr>
            <a:r>
              <a:rPr lang="en-US" sz="1150" dirty="0">
                <a:solidFill>
                  <a:srgbClr val="1A1F2E"/>
                </a:solidFill>
                <a:latin typeface="Calibri" pitchFamily="34" charset="0"/>
                <a:ea typeface="Calibri" pitchFamily="34" charset="-122"/>
                <a:cs typeface="Calibri" pitchFamily="34" charset="-120"/>
              </a:rPr>
              <a:t>D. Plans and prepares meals for the crew in the ship's galley</a:t>
            </a:r>
            <a:endParaRPr lang="en-US" sz="1150" dirty="0"/>
          </a:p>
        </p:txBody>
      </p:sp>
      <p:sp>
        <p:nvSpPr>
          <p:cNvPr id="25" name="Shape 23"/>
          <p:cNvSpPr/>
          <p:nvPr/>
        </p:nvSpPr>
        <p:spPr>
          <a:xfrm>
            <a:off x="6309360" y="4846320"/>
            <a:ext cx="5303520" cy="566928"/>
          </a:xfrm>
          <a:prstGeom prst="roundRect">
            <a:avLst>
              <a:gd name="adj" fmla="val 12903"/>
            </a:avLst>
          </a:prstGeom>
          <a:solidFill>
            <a:srgbClr val="E3F6FA"/>
          </a:solidFill>
          <a:ln/>
        </p:spPr>
      </p:sp>
      <p:sp>
        <p:nvSpPr>
          <p:cNvPr id="26" name="Text 24"/>
          <p:cNvSpPr/>
          <p:nvPr/>
        </p:nvSpPr>
        <p:spPr>
          <a:xfrm>
            <a:off x="6537960" y="4846320"/>
            <a:ext cx="4846320" cy="566928"/>
          </a:xfrm>
          <a:prstGeom prst="rect">
            <a:avLst/>
          </a:prstGeom>
          <a:noFill/>
          <a:ln/>
        </p:spPr>
        <p:txBody>
          <a:bodyPr wrap="square" rtlCol="0" anchor="ctr"/>
          <a:lstStyle/>
          <a:p>
            <a:pPr indent="0" marL="0">
              <a:buNone/>
            </a:pPr>
            <a:r>
              <a:rPr lang="en-US" sz="1150" dirty="0">
                <a:solidFill>
                  <a:srgbClr val="1A1F2E"/>
                </a:solidFill>
                <a:latin typeface="Calibri" pitchFamily="34" charset="0"/>
                <a:ea typeface="Calibri" pitchFamily="34" charset="-122"/>
                <a:cs typeface="Calibri" pitchFamily="34" charset="-120"/>
              </a:rPr>
              <a:t>E. Keeps the ship's engines and machinery running</a:t>
            </a:r>
            <a:endParaRPr lang="en-US" sz="1150" dirty="0"/>
          </a:p>
        </p:txBody>
      </p:sp>
      <p:sp>
        <p:nvSpPr>
          <p:cNvPr id="27" name="Shape 25"/>
          <p:cNvSpPr/>
          <p:nvPr/>
        </p:nvSpPr>
        <p:spPr>
          <a:xfrm>
            <a:off x="6309360" y="5532120"/>
            <a:ext cx="5303520" cy="566928"/>
          </a:xfrm>
          <a:prstGeom prst="roundRect">
            <a:avLst>
              <a:gd name="adj" fmla="val 12903"/>
            </a:avLst>
          </a:prstGeom>
          <a:solidFill>
            <a:srgbClr val="E3F6FA"/>
          </a:solidFill>
          <a:ln/>
        </p:spPr>
      </p:sp>
      <p:sp>
        <p:nvSpPr>
          <p:cNvPr id="28" name="Text 26"/>
          <p:cNvSpPr/>
          <p:nvPr/>
        </p:nvSpPr>
        <p:spPr>
          <a:xfrm>
            <a:off x="6537960" y="5532120"/>
            <a:ext cx="4846320" cy="566928"/>
          </a:xfrm>
          <a:prstGeom prst="rect">
            <a:avLst/>
          </a:prstGeom>
          <a:noFill/>
          <a:ln/>
        </p:spPr>
        <p:txBody>
          <a:bodyPr wrap="square" rtlCol="0" anchor="ctr"/>
          <a:lstStyle/>
          <a:p>
            <a:pPr indent="0" marL="0">
              <a:buNone/>
            </a:pPr>
            <a:r>
              <a:rPr lang="en-US" sz="1150" dirty="0">
                <a:solidFill>
                  <a:srgbClr val="1A1F2E"/>
                </a:solidFill>
                <a:latin typeface="Calibri" pitchFamily="34" charset="0"/>
                <a:ea typeface="Calibri" pitchFamily="34" charset="-122"/>
                <a:cs typeface="Calibri" pitchFamily="34" charset="-120"/>
              </a:rPr>
              <a:t>F. Maintains and operates equipment on a ship's deck</a:t>
            </a:r>
            <a:endParaRPr lang="en-US" sz="1150" dirty="0"/>
          </a:p>
        </p:txBody>
      </p:sp>
      <p:sp>
        <p:nvSpPr>
          <p:cNvPr id="29" name="Text 27"/>
          <p:cNvSpPr/>
          <p:nvPr/>
        </p:nvSpPr>
        <p:spPr>
          <a:xfrm>
            <a:off x="548640" y="6263640"/>
            <a:ext cx="10515600" cy="274320"/>
          </a:xfrm>
          <a:prstGeom prst="rect">
            <a:avLst/>
          </a:prstGeom>
          <a:noFill/>
          <a:ln/>
        </p:spPr>
        <p:txBody>
          <a:bodyPr wrap="square" rtlCol="0" anchor="ctr"/>
          <a:lstStyle/>
          <a:p>
            <a:pPr indent="0" marL="0">
              <a:buNone/>
            </a:pPr>
            <a:r>
              <a:rPr lang="en-US" sz="1000" i="1" dirty="0">
                <a:solidFill>
                  <a:srgbClr val="5A6478"/>
                </a:solidFill>
                <a:latin typeface="Calibri" pitchFamily="34" charset="0"/>
                <a:ea typeface="Calibri" pitchFamily="34" charset="-122"/>
                <a:cs typeface="Calibri" pitchFamily="34" charset="-120"/>
              </a:rPr>
              <a:t>Answer key: 1-F   2-A   3-C   4-B   5-E   6-D</a:t>
            </a:r>
            <a:endParaRPr lang="en-US" sz="1000" dirty="0"/>
          </a:p>
        </p:txBody>
      </p:sp>
      <p:sp>
        <p:nvSpPr>
          <p:cNvPr id="30" name="Text 28"/>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31" name="Text 29"/>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A2263"/>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F4A223"/>
                </a:solidFill>
                <a:latin typeface="Calibri" pitchFamily="34" charset="0"/>
                <a:ea typeface="Calibri" pitchFamily="34" charset="-122"/>
                <a:cs typeface="Calibri" pitchFamily="34" charset="-120"/>
              </a:rPr>
              <a:t>ACTIVITY · DISCUSS</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200" b="1" dirty="0">
                <a:solidFill>
                  <a:srgbClr val="FFFFFF"/>
                </a:solidFill>
                <a:latin typeface="Cambria" pitchFamily="34" charset="0"/>
                <a:ea typeface="Cambria" pitchFamily="34" charset="-122"/>
                <a:cs typeface="Cambria" pitchFamily="34" charset="-120"/>
              </a:rPr>
              <a:t>Discussion Questions</a:t>
            </a:r>
            <a:endParaRPr lang="en-US" sz="3200" dirty="0"/>
          </a:p>
        </p:txBody>
      </p:sp>
      <p:sp>
        <p:nvSpPr>
          <p:cNvPr id="4" name="Text 2"/>
          <p:cNvSpPr/>
          <p:nvPr/>
        </p:nvSpPr>
        <p:spPr>
          <a:xfrm>
            <a:off x="548640" y="1371600"/>
            <a:ext cx="10515600" cy="365760"/>
          </a:xfrm>
          <a:prstGeom prst="rect">
            <a:avLst/>
          </a:prstGeom>
          <a:noFill/>
          <a:ln/>
        </p:spPr>
        <p:txBody>
          <a:bodyPr wrap="square" rtlCol="0" anchor="ctr"/>
          <a:lstStyle/>
          <a:p>
            <a:pPr indent="0" marL="0">
              <a:buNone/>
            </a:pPr>
            <a:r>
              <a:rPr lang="en-US" sz="1300" i="1" dirty="0">
                <a:solidFill>
                  <a:srgbClr val="CADCFC"/>
                </a:solidFill>
                <a:latin typeface="Calibri" pitchFamily="34" charset="0"/>
                <a:ea typeface="Calibri" pitchFamily="34" charset="-122"/>
                <a:cs typeface="Calibri" pitchFamily="34" charset="-120"/>
              </a:rPr>
              <a:t>For a class, small group, or a conversation with a mentor.</a:t>
            </a:r>
            <a:endParaRPr lang="en-US" sz="1300" dirty="0"/>
          </a:p>
        </p:txBody>
      </p:sp>
      <p:sp>
        <p:nvSpPr>
          <p:cNvPr id="5" name="Shape 3"/>
          <p:cNvSpPr/>
          <p:nvPr/>
        </p:nvSpPr>
        <p:spPr>
          <a:xfrm>
            <a:off x="548640" y="2011680"/>
            <a:ext cx="11064240" cy="621792"/>
          </a:xfrm>
          <a:prstGeom prst="roundRect">
            <a:avLst>
              <a:gd name="adj" fmla="val 11765"/>
            </a:avLst>
          </a:prstGeom>
          <a:solidFill>
            <a:srgbClr val="12306B"/>
          </a:solidFill>
          <a:ln/>
        </p:spPr>
      </p:sp>
      <p:sp>
        <p:nvSpPr>
          <p:cNvPr id="6" name="Text 4"/>
          <p:cNvSpPr/>
          <p:nvPr/>
        </p:nvSpPr>
        <p:spPr>
          <a:xfrm>
            <a:off x="777240" y="2011680"/>
            <a:ext cx="365760" cy="621792"/>
          </a:xfrm>
          <a:prstGeom prst="rect">
            <a:avLst/>
          </a:prstGeom>
          <a:noFill/>
          <a:ln/>
        </p:spPr>
        <p:txBody>
          <a:bodyPr wrap="square" rtlCol="0" anchor="ctr"/>
          <a:lstStyle/>
          <a:p>
            <a:pPr indent="0" marL="0">
              <a:buNone/>
            </a:pPr>
            <a:r>
              <a:rPr lang="en-US" sz="1500" b="1" dirty="0">
                <a:solidFill>
                  <a:srgbClr val="F4A223"/>
                </a:solidFill>
                <a:latin typeface="Cambria" pitchFamily="34" charset="0"/>
                <a:ea typeface="Cambria" pitchFamily="34" charset="-122"/>
                <a:cs typeface="Cambria" pitchFamily="34" charset="-120"/>
              </a:rPr>
              <a:t>1</a:t>
            </a:r>
            <a:endParaRPr lang="en-US" sz="1500" dirty="0"/>
          </a:p>
        </p:txBody>
      </p:sp>
      <p:sp>
        <p:nvSpPr>
          <p:cNvPr id="7" name="Text 5"/>
          <p:cNvSpPr/>
          <p:nvPr/>
        </p:nvSpPr>
        <p:spPr>
          <a:xfrm>
            <a:off x="1234440" y="2011680"/>
            <a:ext cx="10149840" cy="621792"/>
          </a:xfrm>
          <a:prstGeom prst="rect">
            <a:avLst/>
          </a:prstGeom>
          <a:noFill/>
          <a:ln/>
        </p:spPr>
        <p:txBody>
          <a:bodyPr wrap="square" rtlCol="0" anchor="ctr"/>
          <a:lstStyle/>
          <a:p>
            <a:pPr indent="0" marL="0">
              <a:buNone/>
            </a:pPr>
            <a:r>
              <a:rPr lang="en-US" sz="1300" dirty="0">
                <a:solidFill>
                  <a:srgbClr val="E8EEFA"/>
                </a:solidFill>
                <a:latin typeface="Calibri" pitchFamily="34" charset="0"/>
                <a:ea typeface="Calibri" pitchFamily="34" charset="-122"/>
                <a:cs typeface="Calibri" pitchFamily="34" charset="-120"/>
              </a:rPr>
              <a:t>Which of the three paths, ship, dock, or offshore, interests you most, and why?</a:t>
            </a:r>
            <a:endParaRPr lang="en-US" sz="1300" dirty="0"/>
          </a:p>
        </p:txBody>
      </p:sp>
      <p:sp>
        <p:nvSpPr>
          <p:cNvPr id="8" name="Shape 6"/>
          <p:cNvSpPr/>
          <p:nvPr/>
        </p:nvSpPr>
        <p:spPr>
          <a:xfrm>
            <a:off x="548640" y="2724912"/>
            <a:ext cx="11064240" cy="621792"/>
          </a:xfrm>
          <a:prstGeom prst="roundRect">
            <a:avLst>
              <a:gd name="adj" fmla="val 11765"/>
            </a:avLst>
          </a:prstGeom>
          <a:solidFill>
            <a:srgbClr val="12306B"/>
          </a:solidFill>
          <a:ln/>
        </p:spPr>
      </p:sp>
      <p:sp>
        <p:nvSpPr>
          <p:cNvPr id="9" name="Text 7"/>
          <p:cNvSpPr/>
          <p:nvPr/>
        </p:nvSpPr>
        <p:spPr>
          <a:xfrm>
            <a:off x="777240" y="2724912"/>
            <a:ext cx="365760" cy="621792"/>
          </a:xfrm>
          <a:prstGeom prst="rect">
            <a:avLst/>
          </a:prstGeom>
          <a:noFill/>
          <a:ln/>
        </p:spPr>
        <p:txBody>
          <a:bodyPr wrap="square" rtlCol="0" anchor="ctr"/>
          <a:lstStyle/>
          <a:p>
            <a:pPr indent="0" marL="0">
              <a:buNone/>
            </a:pPr>
            <a:r>
              <a:rPr lang="en-US" sz="1500" b="1" dirty="0">
                <a:solidFill>
                  <a:srgbClr val="F4A223"/>
                </a:solidFill>
                <a:latin typeface="Cambria" pitchFamily="34" charset="0"/>
                <a:ea typeface="Cambria" pitchFamily="34" charset="-122"/>
                <a:cs typeface="Cambria" pitchFamily="34" charset="-120"/>
              </a:rPr>
              <a:t>2</a:t>
            </a:r>
            <a:endParaRPr lang="en-US" sz="1500" dirty="0"/>
          </a:p>
        </p:txBody>
      </p:sp>
      <p:sp>
        <p:nvSpPr>
          <p:cNvPr id="10" name="Text 8"/>
          <p:cNvSpPr/>
          <p:nvPr/>
        </p:nvSpPr>
        <p:spPr>
          <a:xfrm>
            <a:off x="1234440" y="2724912"/>
            <a:ext cx="10149840" cy="621792"/>
          </a:xfrm>
          <a:prstGeom prst="rect">
            <a:avLst/>
          </a:prstGeom>
          <a:noFill/>
          <a:ln/>
        </p:spPr>
        <p:txBody>
          <a:bodyPr wrap="square" rtlCol="0" anchor="ctr"/>
          <a:lstStyle/>
          <a:p>
            <a:pPr indent="0" marL="0">
              <a:buNone/>
            </a:pPr>
            <a:r>
              <a:rPr lang="en-US" sz="1300" dirty="0">
                <a:solidFill>
                  <a:srgbClr val="E8EEFA"/>
                </a:solidFill>
                <a:latin typeface="Calibri" pitchFamily="34" charset="0"/>
                <a:ea typeface="Calibri" pitchFamily="34" charset="-122"/>
                <a:cs typeface="Calibri" pitchFamily="34" charset="-120"/>
              </a:rPr>
              <a:t>How would a rotating schedule of weeks on and weeks off change your daily life?</a:t>
            </a:r>
            <a:endParaRPr lang="en-US" sz="1300" dirty="0"/>
          </a:p>
        </p:txBody>
      </p:sp>
      <p:sp>
        <p:nvSpPr>
          <p:cNvPr id="11" name="Shape 9"/>
          <p:cNvSpPr/>
          <p:nvPr/>
        </p:nvSpPr>
        <p:spPr>
          <a:xfrm>
            <a:off x="548640" y="3438144"/>
            <a:ext cx="11064240" cy="621792"/>
          </a:xfrm>
          <a:prstGeom prst="roundRect">
            <a:avLst>
              <a:gd name="adj" fmla="val 11765"/>
            </a:avLst>
          </a:prstGeom>
          <a:solidFill>
            <a:srgbClr val="12306B"/>
          </a:solidFill>
          <a:ln/>
        </p:spPr>
      </p:sp>
      <p:sp>
        <p:nvSpPr>
          <p:cNvPr id="12" name="Text 10"/>
          <p:cNvSpPr/>
          <p:nvPr/>
        </p:nvSpPr>
        <p:spPr>
          <a:xfrm>
            <a:off x="777240" y="3438144"/>
            <a:ext cx="365760" cy="621792"/>
          </a:xfrm>
          <a:prstGeom prst="rect">
            <a:avLst/>
          </a:prstGeom>
          <a:noFill/>
          <a:ln/>
        </p:spPr>
        <p:txBody>
          <a:bodyPr wrap="square" rtlCol="0" anchor="ctr"/>
          <a:lstStyle/>
          <a:p>
            <a:pPr indent="0" marL="0">
              <a:buNone/>
            </a:pPr>
            <a:r>
              <a:rPr lang="en-US" sz="1500" b="1" dirty="0">
                <a:solidFill>
                  <a:srgbClr val="F4A223"/>
                </a:solidFill>
                <a:latin typeface="Cambria" pitchFamily="34" charset="0"/>
                <a:ea typeface="Cambria" pitchFamily="34" charset="-122"/>
                <a:cs typeface="Cambria" pitchFamily="34" charset="-120"/>
              </a:rPr>
              <a:t>3</a:t>
            </a:r>
            <a:endParaRPr lang="en-US" sz="1500" dirty="0"/>
          </a:p>
        </p:txBody>
      </p:sp>
      <p:sp>
        <p:nvSpPr>
          <p:cNvPr id="13" name="Text 11"/>
          <p:cNvSpPr/>
          <p:nvPr/>
        </p:nvSpPr>
        <p:spPr>
          <a:xfrm>
            <a:off x="1234440" y="3438144"/>
            <a:ext cx="10149840" cy="621792"/>
          </a:xfrm>
          <a:prstGeom prst="rect">
            <a:avLst/>
          </a:prstGeom>
          <a:noFill/>
          <a:ln/>
        </p:spPr>
        <p:txBody>
          <a:bodyPr wrap="square" rtlCol="0" anchor="ctr"/>
          <a:lstStyle/>
          <a:p>
            <a:pPr indent="0" marL="0">
              <a:buNone/>
            </a:pPr>
            <a:r>
              <a:rPr lang="en-US" sz="1300" dirty="0">
                <a:solidFill>
                  <a:srgbClr val="E8EEFA"/>
                </a:solidFill>
                <a:latin typeface="Calibri" pitchFamily="34" charset="0"/>
                <a:ea typeface="Calibri" pitchFamily="34" charset="-122"/>
                <a:cs typeface="Calibri" pitchFamily="34" charset="-120"/>
              </a:rPr>
              <a:t>Why might these industries be a strong fit for someone who wants to earn well without a college degree?</a:t>
            </a:r>
            <a:endParaRPr lang="en-US" sz="1300" dirty="0"/>
          </a:p>
        </p:txBody>
      </p:sp>
      <p:sp>
        <p:nvSpPr>
          <p:cNvPr id="14" name="Shape 12"/>
          <p:cNvSpPr/>
          <p:nvPr/>
        </p:nvSpPr>
        <p:spPr>
          <a:xfrm>
            <a:off x="548640" y="4151376"/>
            <a:ext cx="11064240" cy="621792"/>
          </a:xfrm>
          <a:prstGeom prst="roundRect">
            <a:avLst>
              <a:gd name="adj" fmla="val 11765"/>
            </a:avLst>
          </a:prstGeom>
          <a:solidFill>
            <a:srgbClr val="12306B"/>
          </a:solidFill>
          <a:ln/>
        </p:spPr>
      </p:sp>
      <p:sp>
        <p:nvSpPr>
          <p:cNvPr id="15" name="Text 13"/>
          <p:cNvSpPr/>
          <p:nvPr/>
        </p:nvSpPr>
        <p:spPr>
          <a:xfrm>
            <a:off x="777240" y="4151376"/>
            <a:ext cx="365760" cy="621792"/>
          </a:xfrm>
          <a:prstGeom prst="rect">
            <a:avLst/>
          </a:prstGeom>
          <a:noFill/>
          <a:ln/>
        </p:spPr>
        <p:txBody>
          <a:bodyPr wrap="square" rtlCol="0" anchor="ctr"/>
          <a:lstStyle/>
          <a:p>
            <a:pPr indent="0" marL="0">
              <a:buNone/>
            </a:pPr>
            <a:r>
              <a:rPr lang="en-US" sz="1500" b="1" dirty="0">
                <a:solidFill>
                  <a:srgbClr val="F4A223"/>
                </a:solidFill>
                <a:latin typeface="Cambria" pitchFamily="34" charset="0"/>
                <a:ea typeface="Cambria" pitchFamily="34" charset="-122"/>
                <a:cs typeface="Cambria" pitchFamily="34" charset="-120"/>
              </a:rPr>
              <a:t>4</a:t>
            </a:r>
            <a:endParaRPr lang="en-US" sz="1500" dirty="0"/>
          </a:p>
        </p:txBody>
      </p:sp>
      <p:sp>
        <p:nvSpPr>
          <p:cNvPr id="16" name="Text 14"/>
          <p:cNvSpPr/>
          <p:nvPr/>
        </p:nvSpPr>
        <p:spPr>
          <a:xfrm>
            <a:off x="1234440" y="4151376"/>
            <a:ext cx="10149840" cy="621792"/>
          </a:xfrm>
          <a:prstGeom prst="rect">
            <a:avLst/>
          </a:prstGeom>
          <a:noFill/>
          <a:ln/>
        </p:spPr>
        <p:txBody>
          <a:bodyPr wrap="square" rtlCol="0" anchor="ctr"/>
          <a:lstStyle/>
          <a:p>
            <a:pPr indent="0" marL="0">
              <a:buNone/>
            </a:pPr>
            <a:r>
              <a:rPr lang="en-US" sz="1300" dirty="0">
                <a:solidFill>
                  <a:srgbClr val="E8EEFA"/>
                </a:solidFill>
                <a:latin typeface="Calibri" pitchFamily="34" charset="0"/>
                <a:ea typeface="Calibri" pitchFamily="34" charset="-122"/>
                <a:cs typeface="Calibri" pitchFamily="34" charset="-120"/>
              </a:rPr>
              <a:t>What would you want to know before committing to months away from home on a ship or platform?</a:t>
            </a:r>
            <a:endParaRPr lang="en-US" sz="1300" dirty="0"/>
          </a:p>
        </p:txBody>
      </p:sp>
      <p:sp>
        <p:nvSpPr>
          <p:cNvPr id="17" name="Shape 15"/>
          <p:cNvSpPr/>
          <p:nvPr/>
        </p:nvSpPr>
        <p:spPr>
          <a:xfrm>
            <a:off x="548640" y="4864608"/>
            <a:ext cx="11064240" cy="621792"/>
          </a:xfrm>
          <a:prstGeom prst="roundRect">
            <a:avLst>
              <a:gd name="adj" fmla="val 11765"/>
            </a:avLst>
          </a:prstGeom>
          <a:solidFill>
            <a:srgbClr val="12306B"/>
          </a:solidFill>
          <a:ln/>
        </p:spPr>
      </p:sp>
      <p:sp>
        <p:nvSpPr>
          <p:cNvPr id="18" name="Text 16"/>
          <p:cNvSpPr/>
          <p:nvPr/>
        </p:nvSpPr>
        <p:spPr>
          <a:xfrm>
            <a:off x="777240" y="4864608"/>
            <a:ext cx="365760" cy="621792"/>
          </a:xfrm>
          <a:prstGeom prst="rect">
            <a:avLst/>
          </a:prstGeom>
          <a:noFill/>
          <a:ln/>
        </p:spPr>
        <p:txBody>
          <a:bodyPr wrap="square" rtlCol="0" anchor="ctr"/>
          <a:lstStyle/>
          <a:p>
            <a:pPr indent="0" marL="0">
              <a:buNone/>
            </a:pPr>
            <a:r>
              <a:rPr lang="en-US" sz="1500" b="1" dirty="0">
                <a:solidFill>
                  <a:srgbClr val="F4A223"/>
                </a:solidFill>
                <a:latin typeface="Cambria" pitchFamily="34" charset="0"/>
                <a:ea typeface="Cambria" pitchFamily="34" charset="-122"/>
                <a:cs typeface="Cambria" pitchFamily="34" charset="-120"/>
              </a:rPr>
              <a:t>5</a:t>
            </a:r>
            <a:endParaRPr lang="en-US" sz="1500" dirty="0"/>
          </a:p>
        </p:txBody>
      </p:sp>
      <p:sp>
        <p:nvSpPr>
          <p:cNvPr id="19" name="Text 17"/>
          <p:cNvSpPr/>
          <p:nvPr/>
        </p:nvSpPr>
        <p:spPr>
          <a:xfrm>
            <a:off x="1234440" y="4864608"/>
            <a:ext cx="10149840" cy="621792"/>
          </a:xfrm>
          <a:prstGeom prst="rect">
            <a:avLst/>
          </a:prstGeom>
          <a:noFill/>
          <a:ln/>
        </p:spPr>
        <p:txBody>
          <a:bodyPr wrap="square" rtlCol="0" anchor="ctr"/>
          <a:lstStyle/>
          <a:p>
            <a:pPr indent="0" marL="0">
              <a:buNone/>
            </a:pPr>
            <a:r>
              <a:rPr lang="en-US" sz="1300" dirty="0">
                <a:solidFill>
                  <a:srgbClr val="E8EEFA"/>
                </a:solidFill>
                <a:latin typeface="Calibri" pitchFamily="34" charset="0"/>
                <a:ea typeface="Calibri" pitchFamily="34" charset="-122"/>
                <a:cs typeface="Calibri" pitchFamily="34" charset="-120"/>
              </a:rPr>
              <a:t>How might a fair-chance hiring policy change someone's life?</a:t>
            </a:r>
            <a:endParaRPr lang="en-US" sz="1300" dirty="0"/>
          </a:p>
        </p:txBody>
      </p:sp>
      <p:sp>
        <p:nvSpPr>
          <p:cNvPr id="20" name="Shape 18"/>
          <p:cNvSpPr/>
          <p:nvPr/>
        </p:nvSpPr>
        <p:spPr>
          <a:xfrm>
            <a:off x="548640" y="5577840"/>
            <a:ext cx="11064240" cy="621792"/>
          </a:xfrm>
          <a:prstGeom prst="roundRect">
            <a:avLst>
              <a:gd name="adj" fmla="val 11765"/>
            </a:avLst>
          </a:prstGeom>
          <a:solidFill>
            <a:srgbClr val="12306B"/>
          </a:solidFill>
          <a:ln/>
        </p:spPr>
      </p:sp>
      <p:sp>
        <p:nvSpPr>
          <p:cNvPr id="21" name="Text 19"/>
          <p:cNvSpPr/>
          <p:nvPr/>
        </p:nvSpPr>
        <p:spPr>
          <a:xfrm>
            <a:off x="777240" y="5577840"/>
            <a:ext cx="365760" cy="621792"/>
          </a:xfrm>
          <a:prstGeom prst="rect">
            <a:avLst/>
          </a:prstGeom>
          <a:noFill/>
          <a:ln/>
        </p:spPr>
        <p:txBody>
          <a:bodyPr wrap="square" rtlCol="0" anchor="ctr"/>
          <a:lstStyle/>
          <a:p>
            <a:pPr indent="0" marL="0">
              <a:buNone/>
            </a:pPr>
            <a:r>
              <a:rPr lang="en-US" sz="1500" b="1" dirty="0">
                <a:solidFill>
                  <a:srgbClr val="F4A223"/>
                </a:solidFill>
                <a:latin typeface="Cambria" pitchFamily="34" charset="0"/>
                <a:ea typeface="Cambria" pitchFamily="34" charset="-122"/>
                <a:cs typeface="Cambria" pitchFamily="34" charset="-120"/>
              </a:rPr>
              <a:t>6</a:t>
            </a:r>
            <a:endParaRPr lang="en-US" sz="1500" dirty="0"/>
          </a:p>
        </p:txBody>
      </p:sp>
      <p:sp>
        <p:nvSpPr>
          <p:cNvPr id="22" name="Text 20"/>
          <p:cNvSpPr/>
          <p:nvPr/>
        </p:nvSpPr>
        <p:spPr>
          <a:xfrm>
            <a:off x="1234440" y="5577840"/>
            <a:ext cx="10149840" cy="621792"/>
          </a:xfrm>
          <a:prstGeom prst="rect">
            <a:avLst/>
          </a:prstGeom>
          <a:noFill/>
          <a:ln/>
        </p:spPr>
        <p:txBody>
          <a:bodyPr wrap="square" rtlCol="0" anchor="ctr"/>
          <a:lstStyle/>
          <a:p>
            <a:pPr indent="0" marL="0">
              <a:buNone/>
            </a:pPr>
            <a:r>
              <a:rPr lang="en-US" sz="1300" dirty="0">
                <a:solidFill>
                  <a:srgbClr val="E8EEFA"/>
                </a:solidFill>
                <a:latin typeface="Calibri" pitchFamily="34" charset="0"/>
                <a:ea typeface="Calibri" pitchFamily="34" charset="-122"/>
                <a:cs typeface="Calibri" pitchFamily="34" charset="-120"/>
              </a:rPr>
              <a:t>What questions would you ask a union hall or ship captain if you could?</a:t>
            </a:r>
            <a:endParaRPr lang="en-US" sz="1300" dirty="0"/>
          </a:p>
        </p:txBody>
      </p:sp>
      <p:sp>
        <p:nvSpPr>
          <p:cNvPr id="23" name="Text 21"/>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9FB3D9"/>
                </a:solidFill>
                <a:latin typeface="Calibri" pitchFamily="34" charset="0"/>
                <a:ea typeface="Calibri" pitchFamily="34" charset="-122"/>
                <a:cs typeface="Calibri" pitchFamily="34" charset="-120"/>
              </a:rPr>
              <a:t>Blueprint30  ·  Merchant Marine &amp; Port Careers</a:t>
            </a:r>
            <a:endParaRPr lang="en-US" sz="900" dirty="0"/>
          </a:p>
        </p:txBody>
      </p:sp>
      <p:sp>
        <p:nvSpPr>
          <p:cNvPr id="24" name="Text 22"/>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9FB3D9"/>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9FC"/>
        </a:solidFill>
      </p:bgPr>
    </p:bg>
    <p:spTree>
      <p:nvGrpSpPr>
        <p:cNvPr id="1" name=""/>
        <p:cNvGrpSpPr/>
        <p:nvPr/>
      </p:nvGrpSpPr>
      <p:grpSpPr>
        <a:xfrm>
          <a:off x="0" y="0"/>
          <a:ext cx="0" cy="0"/>
          <a:chOff x="0" y="0"/>
          <a:chExt cx="0" cy="0"/>
        </a:xfrm>
      </p:grpSpPr>
      <p:pic>
        <p:nvPicPr>
          <p:cNvPr id="2" name="Image 0" descr="/home/claude/maritime_ppt/logo.png">    </p:cNvPr>
          <p:cNvPicPr>
            <a:picLocks noChangeAspect="1"/>
          </p:cNvPicPr>
          <p:nvPr/>
        </p:nvPicPr>
        <p:blipFill>
          <a:blip r:embed="rId1"/>
          <a:stretch>
            <a:fillRect/>
          </a:stretch>
        </p:blipFill>
        <p:spPr>
          <a:xfrm>
            <a:off x="10104120" y="438912"/>
            <a:ext cx="1326490" cy="292608"/>
          </a:xfrm>
          <a:prstGeom prst="rect">
            <a:avLst/>
          </a:prstGeom>
        </p:spPr>
      </p:pic>
      <p:sp>
        <p:nvSpPr>
          <p:cNvPr id="3"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WHY MARITIME &amp; PORT WORK</a:t>
            </a:r>
            <a:endParaRPr lang="en-US" sz="1250" dirty="0"/>
          </a:p>
        </p:txBody>
      </p:sp>
      <p:sp>
        <p:nvSpPr>
          <p:cNvPr id="4" name="Text 1"/>
          <p:cNvSpPr/>
          <p:nvPr/>
        </p:nvSpPr>
        <p:spPr>
          <a:xfrm>
            <a:off x="548640" y="731520"/>
            <a:ext cx="9601200" cy="640080"/>
          </a:xfrm>
          <a:prstGeom prst="rect">
            <a:avLst/>
          </a:prstGeom>
          <a:noFill/>
          <a:ln/>
        </p:spPr>
        <p:txBody>
          <a:bodyPr wrap="square" rtlCol="0" anchor="ctr"/>
          <a:lstStyle/>
          <a:p>
            <a:pPr indent="0" marL="0">
              <a:buNone/>
            </a:pPr>
            <a:r>
              <a:rPr lang="en-US" sz="3000" b="1" dirty="0">
                <a:solidFill>
                  <a:srgbClr val="1A1F2E"/>
                </a:solidFill>
                <a:latin typeface="Cambria" pitchFamily="34" charset="0"/>
                <a:ea typeface="Cambria" pitchFamily="34" charset="-122"/>
                <a:cs typeface="Cambria" pitchFamily="34" charset="-120"/>
              </a:rPr>
              <a:t>The Industry, By the Numbers</a:t>
            </a:r>
            <a:endParaRPr lang="en-US" sz="3000" dirty="0"/>
          </a:p>
        </p:txBody>
      </p:sp>
      <p:sp>
        <p:nvSpPr>
          <p:cNvPr id="5" name="Text 2"/>
          <p:cNvSpPr/>
          <p:nvPr/>
        </p:nvSpPr>
        <p:spPr>
          <a:xfrm>
            <a:off x="548640" y="1325880"/>
            <a:ext cx="9601200" cy="411480"/>
          </a:xfrm>
          <a:prstGeom prst="rect">
            <a:avLst/>
          </a:prstGeom>
          <a:noFill/>
          <a:ln/>
        </p:spPr>
        <p:txBody>
          <a:bodyPr wrap="square" rtlCol="0" anchor="ctr"/>
          <a:lstStyle/>
          <a:p>
            <a:pPr indent="0" marL="0">
              <a:buNone/>
            </a:pPr>
            <a:r>
              <a:rPr lang="en-US" sz="1400" dirty="0">
                <a:solidFill>
                  <a:srgbClr val="5A6478"/>
                </a:solidFill>
                <a:latin typeface="Calibri" pitchFamily="34" charset="0"/>
                <a:ea typeface="Calibri" pitchFamily="34" charset="-122"/>
                <a:cs typeface="Calibri" pitchFamily="34" charset="-120"/>
              </a:rPr>
              <a:t>Ships, ports, and platforms run around the clock. Here's what that means for you.</a:t>
            </a:r>
            <a:endParaRPr lang="en-US" sz="1400" dirty="0"/>
          </a:p>
        </p:txBody>
      </p:sp>
      <p:sp>
        <p:nvSpPr>
          <p:cNvPr id="6" name="Shape 3"/>
          <p:cNvSpPr/>
          <p:nvPr/>
        </p:nvSpPr>
        <p:spPr>
          <a:xfrm>
            <a:off x="548640" y="2057400"/>
            <a:ext cx="2606040" cy="3566160"/>
          </a:xfrm>
          <a:prstGeom prst="roundRect">
            <a:avLst>
              <a:gd name="adj" fmla="val 4211"/>
            </a:avLst>
          </a:prstGeom>
          <a:solidFill>
            <a:srgbClr val="FFFFFF"/>
          </a:solidFill>
          <a:ln w="12700">
            <a:solidFill>
              <a:srgbClr val="DCE4F2"/>
            </a:solidFill>
            <a:prstDash val="solid"/>
          </a:ln>
          <a:effectLst>
            <a:outerShdw sx="100000" sy="100000" kx="0" ky="0" algn="bl" rotWithShape="0" blurRad="101600" dist="38100" dir="5400000">
              <a:srgbClr val="1E2761">
                <a:alpha val="12000"/>
              </a:srgbClr>
            </a:outerShdw>
          </a:effectLst>
        </p:spPr>
      </p:sp>
      <p:sp>
        <p:nvSpPr>
          <p:cNvPr id="7" name="Text 4"/>
          <p:cNvSpPr/>
          <p:nvPr/>
        </p:nvSpPr>
        <p:spPr>
          <a:xfrm>
            <a:off x="713232" y="2377440"/>
            <a:ext cx="2276856" cy="1188720"/>
          </a:xfrm>
          <a:prstGeom prst="rect">
            <a:avLst/>
          </a:prstGeom>
          <a:noFill/>
          <a:ln/>
        </p:spPr>
        <p:txBody>
          <a:bodyPr wrap="square" rtlCol="0" anchor="t"/>
          <a:lstStyle/>
          <a:p>
            <a:pPr algn="l" indent="0" marL="0">
              <a:buNone/>
            </a:pPr>
            <a:r>
              <a:rPr lang="en-US" sz="3000" b="1" dirty="0">
                <a:solidFill>
                  <a:srgbClr val="00B4D8"/>
                </a:solidFill>
                <a:latin typeface="Cambria" pitchFamily="34" charset="0"/>
                <a:ea typeface="Cambria" pitchFamily="34" charset="-122"/>
                <a:cs typeface="Cambria" pitchFamily="34" charset="-120"/>
              </a:rPr>
              <a:t>90%</a:t>
            </a:r>
            <a:endParaRPr lang="en-US" sz="3000" dirty="0"/>
          </a:p>
        </p:txBody>
      </p:sp>
      <p:sp>
        <p:nvSpPr>
          <p:cNvPr id="8" name="Shape 5"/>
          <p:cNvSpPr/>
          <p:nvPr/>
        </p:nvSpPr>
        <p:spPr>
          <a:xfrm>
            <a:off x="713232" y="3474720"/>
            <a:ext cx="2276856" cy="0"/>
          </a:xfrm>
          <a:prstGeom prst="line">
            <a:avLst/>
          </a:prstGeom>
          <a:noFill/>
          <a:ln w="19050">
            <a:solidFill>
              <a:srgbClr val="EEF3FB"/>
            </a:solidFill>
            <a:prstDash val="solid"/>
          </a:ln>
        </p:spPr>
      </p:sp>
      <p:sp>
        <p:nvSpPr>
          <p:cNvPr id="9" name="Text 6"/>
          <p:cNvSpPr/>
          <p:nvPr/>
        </p:nvSpPr>
        <p:spPr>
          <a:xfrm>
            <a:off x="713232" y="3611880"/>
            <a:ext cx="2276856" cy="1828800"/>
          </a:xfrm>
          <a:prstGeom prst="rect">
            <a:avLst/>
          </a:prstGeom>
          <a:noFill/>
          <a:ln/>
        </p:spPr>
        <p:txBody>
          <a:bodyPr wrap="square" rtlCol="0" anchor="t"/>
          <a:lstStyle/>
          <a:p>
            <a:pPr indent="0" marL="0">
              <a:lnSpc>
                <a:spcPts val="1700"/>
              </a:lnSpc>
              <a:buNone/>
            </a:pPr>
            <a:r>
              <a:rPr lang="en-US" sz="1300" dirty="0">
                <a:solidFill>
                  <a:srgbClr val="1A1F2E"/>
                </a:solidFill>
                <a:latin typeface="Calibri" pitchFamily="34" charset="0"/>
                <a:ea typeface="Calibri" pitchFamily="34" charset="-122"/>
                <a:cs typeface="Calibri" pitchFamily="34" charset="-120"/>
              </a:rPr>
              <a:t>of everything traded around the world moves by ship</a:t>
            </a:r>
            <a:endParaRPr lang="en-US" sz="1300" dirty="0"/>
          </a:p>
        </p:txBody>
      </p:sp>
      <p:sp>
        <p:nvSpPr>
          <p:cNvPr id="10" name="Shape 7"/>
          <p:cNvSpPr/>
          <p:nvPr/>
        </p:nvSpPr>
        <p:spPr>
          <a:xfrm>
            <a:off x="3410712" y="2057400"/>
            <a:ext cx="2606040" cy="3566160"/>
          </a:xfrm>
          <a:prstGeom prst="roundRect">
            <a:avLst>
              <a:gd name="adj" fmla="val 4211"/>
            </a:avLst>
          </a:prstGeom>
          <a:solidFill>
            <a:srgbClr val="FFFFFF"/>
          </a:solidFill>
          <a:ln w="12700">
            <a:solidFill>
              <a:srgbClr val="DCE4F2"/>
            </a:solidFill>
            <a:prstDash val="solid"/>
          </a:ln>
          <a:effectLst>
            <a:outerShdw sx="100000" sy="100000" kx="0" ky="0" algn="bl" rotWithShape="0" blurRad="101600" dist="38100" dir="5400000">
              <a:srgbClr val="1E2761">
                <a:alpha val="12000"/>
              </a:srgbClr>
            </a:outerShdw>
          </a:effectLst>
        </p:spPr>
      </p:sp>
      <p:sp>
        <p:nvSpPr>
          <p:cNvPr id="11" name="Text 8"/>
          <p:cNvSpPr/>
          <p:nvPr/>
        </p:nvSpPr>
        <p:spPr>
          <a:xfrm>
            <a:off x="3575304" y="2377440"/>
            <a:ext cx="2276856" cy="1188720"/>
          </a:xfrm>
          <a:prstGeom prst="rect">
            <a:avLst/>
          </a:prstGeom>
          <a:noFill/>
          <a:ln/>
        </p:spPr>
        <p:txBody>
          <a:bodyPr wrap="square" rtlCol="0" anchor="t"/>
          <a:lstStyle/>
          <a:p>
            <a:pPr algn="l" indent="0" marL="0">
              <a:buNone/>
            </a:pPr>
            <a:r>
              <a:rPr lang="en-US" sz="2200" b="1" dirty="0">
                <a:solidFill>
                  <a:srgbClr val="00B4D8"/>
                </a:solidFill>
                <a:latin typeface="Cambria" pitchFamily="34" charset="0"/>
                <a:ea typeface="Cambria" pitchFamily="34" charset="-122"/>
                <a:cs typeface="Cambria" pitchFamily="34" charset="-120"/>
              </a:rPr>
              <a:t>Every Day</a:t>
            </a:r>
            <a:endParaRPr lang="en-US" sz="2200" dirty="0"/>
          </a:p>
        </p:txBody>
      </p:sp>
      <p:sp>
        <p:nvSpPr>
          <p:cNvPr id="12" name="Shape 9"/>
          <p:cNvSpPr/>
          <p:nvPr/>
        </p:nvSpPr>
        <p:spPr>
          <a:xfrm>
            <a:off x="3575304" y="3474720"/>
            <a:ext cx="2276856" cy="0"/>
          </a:xfrm>
          <a:prstGeom prst="line">
            <a:avLst/>
          </a:prstGeom>
          <a:noFill/>
          <a:ln w="19050">
            <a:solidFill>
              <a:srgbClr val="EEF3FB"/>
            </a:solidFill>
            <a:prstDash val="solid"/>
          </a:ln>
        </p:spPr>
      </p:sp>
      <p:sp>
        <p:nvSpPr>
          <p:cNvPr id="13" name="Text 10"/>
          <p:cNvSpPr/>
          <p:nvPr/>
        </p:nvSpPr>
        <p:spPr>
          <a:xfrm>
            <a:off x="3575304" y="3611880"/>
            <a:ext cx="2276856" cy="1828800"/>
          </a:xfrm>
          <a:prstGeom prst="rect">
            <a:avLst/>
          </a:prstGeom>
          <a:noFill/>
          <a:ln/>
        </p:spPr>
        <p:txBody>
          <a:bodyPr wrap="square" rtlCol="0" anchor="t"/>
          <a:lstStyle/>
          <a:p>
            <a:pPr indent="0" marL="0">
              <a:lnSpc>
                <a:spcPts val="1700"/>
              </a:lnSpc>
              <a:buNone/>
            </a:pPr>
            <a:r>
              <a:rPr lang="en-US" sz="1300" dirty="0">
                <a:solidFill>
                  <a:srgbClr val="1A1F2E"/>
                </a:solidFill>
                <a:latin typeface="Calibri" pitchFamily="34" charset="0"/>
                <a:ea typeface="Calibri" pitchFamily="34" charset="-122"/>
                <a:cs typeface="Calibri" pitchFamily="34" charset="-120"/>
              </a:rPr>
              <a:t>ships, ports, and platforms need new deckhands, dockworkers, and crew</a:t>
            </a:r>
            <a:endParaRPr lang="en-US" sz="1300" dirty="0"/>
          </a:p>
        </p:txBody>
      </p:sp>
      <p:sp>
        <p:nvSpPr>
          <p:cNvPr id="14" name="Shape 11"/>
          <p:cNvSpPr/>
          <p:nvPr/>
        </p:nvSpPr>
        <p:spPr>
          <a:xfrm>
            <a:off x="6272784" y="2057400"/>
            <a:ext cx="2606040" cy="3566160"/>
          </a:xfrm>
          <a:prstGeom prst="roundRect">
            <a:avLst>
              <a:gd name="adj" fmla="val 4211"/>
            </a:avLst>
          </a:prstGeom>
          <a:solidFill>
            <a:srgbClr val="FFFFFF"/>
          </a:solidFill>
          <a:ln w="12700">
            <a:solidFill>
              <a:srgbClr val="DCE4F2"/>
            </a:solidFill>
            <a:prstDash val="solid"/>
          </a:ln>
          <a:effectLst>
            <a:outerShdw sx="100000" sy="100000" kx="0" ky="0" algn="bl" rotWithShape="0" blurRad="101600" dist="38100" dir="5400000">
              <a:srgbClr val="1E2761">
                <a:alpha val="12000"/>
              </a:srgbClr>
            </a:outerShdw>
          </a:effectLst>
        </p:spPr>
      </p:sp>
      <p:sp>
        <p:nvSpPr>
          <p:cNvPr id="15" name="Text 12"/>
          <p:cNvSpPr/>
          <p:nvPr/>
        </p:nvSpPr>
        <p:spPr>
          <a:xfrm>
            <a:off x="6437376" y="2377440"/>
            <a:ext cx="2276856" cy="1188720"/>
          </a:xfrm>
          <a:prstGeom prst="rect">
            <a:avLst/>
          </a:prstGeom>
          <a:noFill/>
          <a:ln/>
        </p:spPr>
        <p:txBody>
          <a:bodyPr wrap="square" rtlCol="0" anchor="t"/>
          <a:lstStyle/>
          <a:p>
            <a:pPr algn="l" indent="0" marL="0">
              <a:buNone/>
            </a:pPr>
            <a:r>
              <a:rPr lang="en-US" sz="2200" b="1" dirty="0">
                <a:solidFill>
                  <a:srgbClr val="00B4D8"/>
                </a:solidFill>
                <a:latin typeface="Cambria" pitchFamily="34" charset="0"/>
                <a:ea typeface="Cambria" pitchFamily="34" charset="-122"/>
                <a:cs typeface="Cambria" pitchFamily="34" charset="-120"/>
              </a:rPr>
              <a:t>No Degree</a:t>
            </a:r>
            <a:endParaRPr lang="en-US" sz="2200" dirty="0"/>
          </a:p>
        </p:txBody>
      </p:sp>
      <p:sp>
        <p:nvSpPr>
          <p:cNvPr id="16" name="Shape 13"/>
          <p:cNvSpPr/>
          <p:nvPr/>
        </p:nvSpPr>
        <p:spPr>
          <a:xfrm>
            <a:off x="6437376" y="3474720"/>
            <a:ext cx="2276856" cy="0"/>
          </a:xfrm>
          <a:prstGeom prst="line">
            <a:avLst/>
          </a:prstGeom>
          <a:noFill/>
          <a:ln w="19050">
            <a:solidFill>
              <a:srgbClr val="EEF3FB"/>
            </a:solidFill>
            <a:prstDash val="solid"/>
          </a:ln>
        </p:spPr>
      </p:sp>
      <p:sp>
        <p:nvSpPr>
          <p:cNvPr id="17" name="Text 14"/>
          <p:cNvSpPr/>
          <p:nvPr/>
        </p:nvSpPr>
        <p:spPr>
          <a:xfrm>
            <a:off x="6437376" y="3611880"/>
            <a:ext cx="2276856" cy="1828800"/>
          </a:xfrm>
          <a:prstGeom prst="rect">
            <a:avLst/>
          </a:prstGeom>
          <a:noFill/>
          <a:ln/>
        </p:spPr>
        <p:txBody>
          <a:bodyPr wrap="square" rtlCol="0" anchor="t"/>
          <a:lstStyle/>
          <a:p>
            <a:pPr indent="0" marL="0">
              <a:lnSpc>
                <a:spcPts val="1700"/>
              </a:lnSpc>
              <a:buNone/>
            </a:pPr>
            <a:r>
              <a:rPr lang="en-US" sz="1300" dirty="0">
                <a:solidFill>
                  <a:srgbClr val="1A1F2E"/>
                </a:solidFill>
                <a:latin typeface="Calibri" pitchFamily="34" charset="0"/>
                <a:ea typeface="Calibri" pitchFamily="34" charset="-122"/>
                <a:cs typeface="Calibri" pitchFamily="34" charset="-120"/>
              </a:rPr>
              <a:t>most entry-level maritime and offshore jobs start with a high school diploma or GED</a:t>
            </a:r>
            <a:endParaRPr lang="en-US" sz="1300" dirty="0"/>
          </a:p>
        </p:txBody>
      </p:sp>
      <p:sp>
        <p:nvSpPr>
          <p:cNvPr id="18" name="Shape 15"/>
          <p:cNvSpPr/>
          <p:nvPr/>
        </p:nvSpPr>
        <p:spPr>
          <a:xfrm>
            <a:off x="9134856" y="2057400"/>
            <a:ext cx="2606040" cy="3566160"/>
          </a:xfrm>
          <a:prstGeom prst="roundRect">
            <a:avLst>
              <a:gd name="adj" fmla="val 4211"/>
            </a:avLst>
          </a:prstGeom>
          <a:solidFill>
            <a:srgbClr val="FFFFFF"/>
          </a:solidFill>
          <a:ln w="12700">
            <a:solidFill>
              <a:srgbClr val="DCE4F2"/>
            </a:solidFill>
            <a:prstDash val="solid"/>
          </a:ln>
          <a:effectLst>
            <a:outerShdw sx="100000" sy="100000" kx="0" ky="0" algn="bl" rotWithShape="0" blurRad="101600" dist="38100" dir="5400000">
              <a:srgbClr val="1E2761">
                <a:alpha val="12000"/>
              </a:srgbClr>
            </a:outerShdw>
          </a:effectLst>
        </p:spPr>
      </p:sp>
      <p:sp>
        <p:nvSpPr>
          <p:cNvPr id="19" name="Text 16"/>
          <p:cNvSpPr/>
          <p:nvPr/>
        </p:nvSpPr>
        <p:spPr>
          <a:xfrm>
            <a:off x="9299448" y="2377440"/>
            <a:ext cx="2276856" cy="1188720"/>
          </a:xfrm>
          <a:prstGeom prst="rect">
            <a:avLst/>
          </a:prstGeom>
          <a:noFill/>
          <a:ln/>
        </p:spPr>
        <p:txBody>
          <a:bodyPr wrap="square" rtlCol="0" anchor="t"/>
          <a:lstStyle/>
          <a:p>
            <a:pPr algn="l" indent="0" marL="0">
              <a:buNone/>
            </a:pPr>
            <a:r>
              <a:rPr lang="en-US" sz="2200" b="1" dirty="0">
                <a:solidFill>
                  <a:srgbClr val="00B4D8"/>
                </a:solidFill>
                <a:latin typeface="Cambria" pitchFamily="34" charset="0"/>
                <a:ea typeface="Cambria" pitchFamily="34" charset="-122"/>
                <a:cs typeface="Cambria" pitchFamily="34" charset="-120"/>
              </a:rPr>
              <a:t>Meals &amp; Lodging</a:t>
            </a:r>
            <a:endParaRPr lang="en-US" sz="2200" dirty="0"/>
          </a:p>
        </p:txBody>
      </p:sp>
      <p:sp>
        <p:nvSpPr>
          <p:cNvPr id="20" name="Shape 17"/>
          <p:cNvSpPr/>
          <p:nvPr/>
        </p:nvSpPr>
        <p:spPr>
          <a:xfrm>
            <a:off x="9299448" y="3474720"/>
            <a:ext cx="2276856" cy="0"/>
          </a:xfrm>
          <a:prstGeom prst="line">
            <a:avLst/>
          </a:prstGeom>
          <a:noFill/>
          <a:ln w="19050">
            <a:solidFill>
              <a:srgbClr val="EEF3FB"/>
            </a:solidFill>
            <a:prstDash val="solid"/>
          </a:ln>
        </p:spPr>
      </p:sp>
      <p:sp>
        <p:nvSpPr>
          <p:cNvPr id="21" name="Text 18"/>
          <p:cNvSpPr/>
          <p:nvPr/>
        </p:nvSpPr>
        <p:spPr>
          <a:xfrm>
            <a:off x="9299448" y="3611880"/>
            <a:ext cx="2276856" cy="1828800"/>
          </a:xfrm>
          <a:prstGeom prst="rect">
            <a:avLst/>
          </a:prstGeom>
          <a:noFill/>
          <a:ln/>
        </p:spPr>
        <p:txBody>
          <a:bodyPr wrap="square" rtlCol="0" anchor="t"/>
          <a:lstStyle/>
          <a:p>
            <a:pPr indent="0" marL="0">
              <a:lnSpc>
                <a:spcPts val="1700"/>
              </a:lnSpc>
              <a:buNone/>
            </a:pPr>
            <a:r>
              <a:rPr lang="en-US" sz="1300" dirty="0">
                <a:solidFill>
                  <a:srgbClr val="1A1F2E"/>
                </a:solidFill>
                <a:latin typeface="Calibri" pitchFamily="34" charset="0"/>
                <a:ea typeface="Calibri" pitchFamily="34" charset="-122"/>
                <a:cs typeface="Calibri" pitchFamily="34" charset="-120"/>
              </a:rPr>
              <a:t>many mariner and offshore jobs cover food and housing while you're on rotation</a:t>
            </a:r>
            <a:endParaRPr lang="en-US" sz="1300" dirty="0"/>
          </a:p>
        </p:txBody>
      </p:sp>
      <p:sp>
        <p:nvSpPr>
          <p:cNvPr id="22" name="Text 19"/>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23" name="Text 20"/>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A2263"/>
        </a:solidFill>
      </p:bgPr>
    </p:bg>
    <p:spTree>
      <p:nvGrpSpPr>
        <p:cNvPr id="1" name=""/>
        <p:cNvGrpSpPr/>
        <p:nvPr/>
      </p:nvGrpSpPr>
      <p:grpSpPr>
        <a:xfrm>
          <a:off x="0" y="0"/>
          <a:ext cx="0" cy="0"/>
          <a:chOff x="0" y="0"/>
          <a:chExt cx="0" cy="0"/>
        </a:xfrm>
      </p:grpSpPr>
      <p:pic>
        <p:nvPicPr>
          <p:cNvPr id="2" name="Image 0" descr="/home/claude/maritime_ppt/icon_rocket_cyan.png">    </p:cNvPr>
          <p:cNvPicPr>
            <a:picLocks noChangeAspect="1"/>
          </p:cNvPicPr>
          <p:nvPr/>
        </p:nvPicPr>
        <p:blipFill>
          <a:blip r:embed="rId1">
            <a:alphaModFix amt="20000"/>
          </a:blip>
          <a:stretch>
            <a:fillRect/>
          </a:stretch>
        </p:blipFill>
        <p:spPr>
          <a:xfrm>
            <a:off x="9875520" y="-457200"/>
            <a:ext cx="2926080" cy="2926080"/>
          </a:xfrm>
          <a:prstGeom prst="rect">
            <a:avLst/>
          </a:prstGeom>
        </p:spPr>
      </p:pic>
      <p:sp>
        <p:nvSpPr>
          <p:cNvPr id="3" name="Shape 0"/>
          <p:cNvSpPr/>
          <p:nvPr/>
        </p:nvSpPr>
        <p:spPr>
          <a:xfrm>
            <a:off x="9994392" y="329184"/>
            <a:ext cx="1545946" cy="512064"/>
          </a:xfrm>
          <a:prstGeom prst="roundRect">
            <a:avLst>
              <a:gd name="adj" fmla="val 14286"/>
            </a:avLst>
          </a:prstGeom>
          <a:solidFill>
            <a:srgbClr val="FFFFFF"/>
          </a:solidFill>
          <a:ln/>
          <a:effectLst>
            <a:outerShdw sx="100000" sy="100000" kx="0" ky="0" algn="bl" rotWithShape="0" blurRad="76200" dist="25400" dir="5400000">
              <a:srgbClr val="000000">
                <a:alpha val="18000"/>
              </a:srgbClr>
            </a:outerShdw>
          </a:effectLst>
        </p:spPr>
      </p:sp>
      <p:pic>
        <p:nvPicPr>
          <p:cNvPr id="4" name="Image 1" descr="/home/claude/maritime_ppt/logo.png">    </p:cNvPr>
          <p:cNvPicPr>
            <a:picLocks noChangeAspect="1"/>
          </p:cNvPicPr>
          <p:nvPr/>
        </p:nvPicPr>
        <p:blipFill>
          <a:blip r:embed="rId2"/>
          <a:stretch>
            <a:fillRect/>
          </a:stretch>
        </p:blipFill>
        <p:spPr>
          <a:xfrm>
            <a:off x="10104120" y="438912"/>
            <a:ext cx="1326490" cy="292608"/>
          </a:xfrm>
          <a:prstGeom prst="rect">
            <a:avLst/>
          </a:prstGeom>
        </p:spPr>
      </p:pic>
      <p:sp>
        <p:nvSpPr>
          <p:cNvPr id="5" name="Text 1"/>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F4A223"/>
                </a:solidFill>
                <a:latin typeface="Calibri" pitchFamily="34" charset="0"/>
                <a:ea typeface="Calibri" pitchFamily="34" charset="-122"/>
                <a:cs typeface="Calibri" pitchFamily="34" charset="-120"/>
              </a:rPr>
              <a:t>TAKE THE NEXT STEP</a:t>
            </a:r>
            <a:endParaRPr lang="en-US" sz="1250" dirty="0"/>
          </a:p>
        </p:txBody>
      </p:sp>
      <p:sp>
        <p:nvSpPr>
          <p:cNvPr id="6" name="Text 2"/>
          <p:cNvSpPr/>
          <p:nvPr/>
        </p:nvSpPr>
        <p:spPr>
          <a:xfrm>
            <a:off x="548640" y="731520"/>
            <a:ext cx="10515600" cy="640080"/>
          </a:xfrm>
          <a:prstGeom prst="rect">
            <a:avLst/>
          </a:prstGeom>
          <a:noFill/>
          <a:ln/>
        </p:spPr>
        <p:txBody>
          <a:bodyPr wrap="square" rtlCol="0" anchor="ctr"/>
          <a:lstStyle/>
          <a:p>
            <a:pPr indent="0" marL="0">
              <a:buNone/>
            </a:pPr>
            <a:r>
              <a:rPr lang="en-US" sz="3000" b="1" dirty="0">
                <a:solidFill>
                  <a:srgbClr val="FFFFFF"/>
                </a:solidFill>
                <a:latin typeface="Cambria" pitchFamily="34" charset="0"/>
                <a:ea typeface="Cambria" pitchFamily="34" charset="-122"/>
                <a:cs typeface="Cambria" pitchFamily="34" charset="-120"/>
              </a:rPr>
              <a:t>How to Get Started &amp; Get Certified</a:t>
            </a:r>
            <a:endParaRPr lang="en-US" sz="3000" dirty="0"/>
          </a:p>
        </p:txBody>
      </p:sp>
      <p:sp>
        <p:nvSpPr>
          <p:cNvPr id="7" name="Text 3"/>
          <p:cNvSpPr/>
          <p:nvPr/>
        </p:nvSpPr>
        <p:spPr>
          <a:xfrm>
            <a:off x="548640" y="1371600"/>
            <a:ext cx="10515600" cy="411480"/>
          </a:xfrm>
          <a:prstGeom prst="rect">
            <a:avLst/>
          </a:prstGeom>
          <a:noFill/>
          <a:ln/>
        </p:spPr>
        <p:txBody>
          <a:bodyPr wrap="square" rtlCol="0" anchor="ctr"/>
          <a:lstStyle/>
          <a:p>
            <a:pPr indent="0" marL="0">
              <a:buNone/>
            </a:pPr>
            <a:r>
              <a:rPr lang="en-US" sz="1350" i="1" dirty="0">
                <a:solidFill>
                  <a:srgbClr val="CADCFC"/>
                </a:solidFill>
                <a:latin typeface="Calibri" pitchFamily="34" charset="0"/>
                <a:ea typeface="Calibri" pitchFamily="34" charset="-122"/>
                <a:cs typeface="Calibri" pitchFamily="34" charset="-120"/>
              </a:rPr>
              <a:t>You don't need a degree or years of experience. You need to show up, be reliable, and be willing to learn.</a:t>
            </a:r>
            <a:endParaRPr lang="en-US" sz="1350" dirty="0"/>
          </a:p>
        </p:txBody>
      </p:sp>
      <p:sp>
        <p:nvSpPr>
          <p:cNvPr id="8" name="Shape 4"/>
          <p:cNvSpPr/>
          <p:nvPr/>
        </p:nvSpPr>
        <p:spPr>
          <a:xfrm>
            <a:off x="548640" y="1965960"/>
            <a:ext cx="5486400" cy="4160520"/>
          </a:xfrm>
          <a:prstGeom prst="roundRect">
            <a:avLst>
              <a:gd name="adj" fmla="val 2637"/>
            </a:avLst>
          </a:prstGeom>
          <a:solidFill>
            <a:srgbClr val="12306B"/>
          </a:solidFill>
          <a:ln/>
        </p:spPr>
      </p:sp>
      <p:sp>
        <p:nvSpPr>
          <p:cNvPr id="9" name="Text 5"/>
          <p:cNvSpPr/>
          <p:nvPr/>
        </p:nvSpPr>
        <p:spPr>
          <a:xfrm>
            <a:off x="822960" y="2148840"/>
            <a:ext cx="4937760" cy="365760"/>
          </a:xfrm>
          <a:prstGeom prst="rect">
            <a:avLst/>
          </a:prstGeom>
          <a:noFill/>
          <a:ln/>
        </p:spPr>
        <p:txBody>
          <a:bodyPr wrap="square" rtlCol="0" anchor="ctr"/>
          <a:lstStyle/>
          <a:p>
            <a:pPr indent="0" marL="0">
              <a:buNone/>
            </a:pPr>
            <a:r>
              <a:rPr lang="en-US" sz="1600" b="1" dirty="0">
                <a:solidFill>
                  <a:srgbClr val="F4A223"/>
                </a:solidFill>
                <a:latin typeface="Cambria" pitchFamily="34" charset="0"/>
                <a:ea typeface="Cambria" pitchFamily="34" charset="-122"/>
                <a:cs typeface="Cambria" pitchFamily="34" charset="-120"/>
              </a:rPr>
              <a:t>Where to Get Certified</a:t>
            </a:r>
            <a:endParaRPr lang="en-US" sz="1600" dirty="0"/>
          </a:p>
        </p:txBody>
      </p:sp>
      <p:sp>
        <p:nvSpPr>
          <p:cNvPr id="10" name="Shape 6"/>
          <p:cNvSpPr/>
          <p:nvPr/>
        </p:nvSpPr>
        <p:spPr>
          <a:xfrm>
            <a:off x="822960" y="2633472"/>
            <a:ext cx="128016" cy="128016"/>
          </a:xfrm>
          <a:prstGeom prst="ellipse">
            <a:avLst/>
          </a:prstGeom>
          <a:solidFill>
            <a:srgbClr val="00B4D8"/>
          </a:solidFill>
          <a:ln/>
        </p:spPr>
      </p:sp>
      <p:sp>
        <p:nvSpPr>
          <p:cNvPr id="11" name="Text 7"/>
          <p:cNvSpPr/>
          <p:nvPr/>
        </p:nvSpPr>
        <p:spPr>
          <a:xfrm>
            <a:off x="1051560" y="2514600"/>
            <a:ext cx="4754880" cy="274320"/>
          </a:xfrm>
          <a:prstGeom prst="rect">
            <a:avLst/>
          </a:prstGeom>
          <a:noFill/>
          <a:ln/>
        </p:spPr>
        <p:txBody>
          <a:bodyPr wrap="square"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TWIC Card</a:t>
            </a:r>
            <a:endParaRPr lang="en-US" sz="1250" dirty="0"/>
          </a:p>
        </p:txBody>
      </p:sp>
      <p:sp>
        <p:nvSpPr>
          <p:cNvPr id="12" name="Text 8"/>
          <p:cNvSpPr/>
          <p:nvPr/>
        </p:nvSpPr>
        <p:spPr>
          <a:xfrm>
            <a:off x="1051560" y="2770632"/>
            <a:ext cx="4754880" cy="457200"/>
          </a:xfrm>
          <a:prstGeom prst="rect">
            <a:avLst/>
          </a:prstGeom>
          <a:noFill/>
          <a:ln/>
        </p:spPr>
        <p:txBody>
          <a:bodyPr wrap="square" rtlCol="0" anchor="ctr"/>
          <a:lstStyle/>
          <a:p>
            <a:pPr indent="0" marL="0">
              <a:lnSpc>
                <a:spcPts val="1200"/>
              </a:lnSpc>
              <a:buNone/>
            </a:pPr>
            <a:r>
              <a:rPr lang="en-US" sz="1050" dirty="0">
                <a:solidFill>
                  <a:srgbClr val="B9C8E8"/>
                </a:solidFill>
                <a:latin typeface="Calibri" pitchFamily="34" charset="0"/>
                <a:ea typeface="Calibri" pitchFamily="34" charset="-122"/>
                <a:cs typeface="Calibri" pitchFamily="34" charset="-120"/>
              </a:rPr>
              <a:t>Apply online through TSA. The background check takes about 5 to 7 business days.</a:t>
            </a:r>
            <a:endParaRPr lang="en-US" sz="1050" dirty="0"/>
          </a:p>
        </p:txBody>
      </p:sp>
      <p:sp>
        <p:nvSpPr>
          <p:cNvPr id="13" name="Shape 9"/>
          <p:cNvSpPr/>
          <p:nvPr/>
        </p:nvSpPr>
        <p:spPr>
          <a:xfrm>
            <a:off x="822960" y="3319272"/>
            <a:ext cx="128016" cy="128016"/>
          </a:xfrm>
          <a:prstGeom prst="ellipse">
            <a:avLst/>
          </a:prstGeom>
          <a:solidFill>
            <a:srgbClr val="00B4D8"/>
          </a:solidFill>
          <a:ln/>
        </p:spPr>
      </p:sp>
      <p:sp>
        <p:nvSpPr>
          <p:cNvPr id="14" name="Text 10"/>
          <p:cNvSpPr/>
          <p:nvPr/>
        </p:nvSpPr>
        <p:spPr>
          <a:xfrm>
            <a:off x="1051560" y="3200400"/>
            <a:ext cx="4754880" cy="274320"/>
          </a:xfrm>
          <a:prstGeom prst="rect">
            <a:avLst/>
          </a:prstGeom>
          <a:noFill/>
          <a:ln/>
        </p:spPr>
        <p:txBody>
          <a:bodyPr wrap="square"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Merchant Mariner Credential (MMC)</a:t>
            </a:r>
            <a:endParaRPr lang="en-US" sz="1250" dirty="0"/>
          </a:p>
        </p:txBody>
      </p:sp>
      <p:sp>
        <p:nvSpPr>
          <p:cNvPr id="15" name="Text 11"/>
          <p:cNvSpPr/>
          <p:nvPr/>
        </p:nvSpPr>
        <p:spPr>
          <a:xfrm>
            <a:off x="1051560" y="3456432"/>
            <a:ext cx="4754880" cy="457200"/>
          </a:xfrm>
          <a:prstGeom prst="rect">
            <a:avLst/>
          </a:prstGeom>
          <a:noFill/>
          <a:ln/>
        </p:spPr>
        <p:txBody>
          <a:bodyPr wrap="square" rtlCol="0" anchor="ctr"/>
          <a:lstStyle/>
          <a:p>
            <a:pPr indent="0" marL="0">
              <a:lnSpc>
                <a:spcPts val="1200"/>
              </a:lnSpc>
              <a:buNone/>
            </a:pPr>
            <a:r>
              <a:rPr lang="en-US" sz="1050" dirty="0">
                <a:solidFill>
                  <a:srgbClr val="B9C8E8"/>
                </a:solidFill>
                <a:latin typeface="Calibri" pitchFamily="34" charset="0"/>
                <a:ea typeface="Calibri" pitchFamily="34" charset="-122"/>
                <a:cs typeface="Calibri" pitchFamily="34" charset="-120"/>
              </a:rPr>
              <a:t>Apply through the U.S. Coast Guard National Maritime Center.</a:t>
            </a:r>
            <a:endParaRPr lang="en-US" sz="1050" dirty="0"/>
          </a:p>
        </p:txBody>
      </p:sp>
      <p:sp>
        <p:nvSpPr>
          <p:cNvPr id="16" name="Shape 12"/>
          <p:cNvSpPr/>
          <p:nvPr/>
        </p:nvSpPr>
        <p:spPr>
          <a:xfrm>
            <a:off x="822960" y="4005072"/>
            <a:ext cx="128016" cy="128016"/>
          </a:xfrm>
          <a:prstGeom prst="ellipse">
            <a:avLst/>
          </a:prstGeom>
          <a:solidFill>
            <a:srgbClr val="00B4D8"/>
          </a:solidFill>
          <a:ln/>
        </p:spPr>
      </p:sp>
      <p:sp>
        <p:nvSpPr>
          <p:cNvPr id="17" name="Text 13"/>
          <p:cNvSpPr/>
          <p:nvPr/>
        </p:nvSpPr>
        <p:spPr>
          <a:xfrm>
            <a:off x="1051560" y="3886200"/>
            <a:ext cx="4754880" cy="274320"/>
          </a:xfrm>
          <a:prstGeom prst="rect">
            <a:avLst/>
          </a:prstGeom>
          <a:noFill/>
          <a:ln/>
        </p:spPr>
        <p:txBody>
          <a:bodyPr wrap="square"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STCW Basic Training</a:t>
            </a:r>
            <a:endParaRPr lang="en-US" sz="1250" dirty="0"/>
          </a:p>
        </p:txBody>
      </p:sp>
      <p:sp>
        <p:nvSpPr>
          <p:cNvPr id="18" name="Text 14"/>
          <p:cNvSpPr/>
          <p:nvPr/>
        </p:nvSpPr>
        <p:spPr>
          <a:xfrm>
            <a:off x="1051560" y="4142232"/>
            <a:ext cx="4754880" cy="457200"/>
          </a:xfrm>
          <a:prstGeom prst="rect">
            <a:avLst/>
          </a:prstGeom>
          <a:noFill/>
          <a:ln/>
        </p:spPr>
        <p:txBody>
          <a:bodyPr wrap="square" rtlCol="0" anchor="ctr"/>
          <a:lstStyle/>
          <a:p>
            <a:pPr indent="0" marL="0">
              <a:lnSpc>
                <a:spcPts val="1200"/>
              </a:lnSpc>
              <a:buNone/>
            </a:pPr>
            <a:r>
              <a:rPr lang="en-US" sz="1050" dirty="0">
                <a:solidFill>
                  <a:srgbClr val="B9C8E8"/>
                </a:solidFill>
                <a:latin typeface="Calibri" pitchFamily="34" charset="0"/>
                <a:ea typeface="Calibri" pitchFamily="34" charset="-122"/>
                <a:cs typeface="Calibri" pitchFamily="34" charset="-120"/>
              </a:rPr>
              <a:t>A 5-day safety course through a Coast Guard-approved maritime school.</a:t>
            </a:r>
            <a:endParaRPr lang="en-US" sz="1050" dirty="0"/>
          </a:p>
        </p:txBody>
      </p:sp>
      <p:sp>
        <p:nvSpPr>
          <p:cNvPr id="19" name="Shape 15"/>
          <p:cNvSpPr/>
          <p:nvPr/>
        </p:nvSpPr>
        <p:spPr>
          <a:xfrm>
            <a:off x="822960" y="4690872"/>
            <a:ext cx="128016" cy="128016"/>
          </a:xfrm>
          <a:prstGeom prst="ellipse">
            <a:avLst/>
          </a:prstGeom>
          <a:solidFill>
            <a:srgbClr val="00B4D8"/>
          </a:solidFill>
          <a:ln/>
        </p:spPr>
      </p:sp>
      <p:sp>
        <p:nvSpPr>
          <p:cNvPr id="20" name="Text 16"/>
          <p:cNvSpPr/>
          <p:nvPr/>
        </p:nvSpPr>
        <p:spPr>
          <a:xfrm>
            <a:off x="1051560" y="4572000"/>
            <a:ext cx="4754880" cy="274320"/>
          </a:xfrm>
          <a:prstGeom prst="rect">
            <a:avLst/>
          </a:prstGeom>
          <a:noFill/>
          <a:ln/>
        </p:spPr>
        <p:txBody>
          <a:bodyPr wrap="square"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BOSIET</a:t>
            </a:r>
            <a:endParaRPr lang="en-US" sz="1250" dirty="0"/>
          </a:p>
        </p:txBody>
      </p:sp>
      <p:sp>
        <p:nvSpPr>
          <p:cNvPr id="21" name="Text 17"/>
          <p:cNvSpPr/>
          <p:nvPr/>
        </p:nvSpPr>
        <p:spPr>
          <a:xfrm>
            <a:off x="1051560" y="4828032"/>
            <a:ext cx="4754880" cy="457200"/>
          </a:xfrm>
          <a:prstGeom prst="rect">
            <a:avLst/>
          </a:prstGeom>
          <a:noFill/>
          <a:ln/>
        </p:spPr>
        <p:txBody>
          <a:bodyPr wrap="square" rtlCol="0" anchor="ctr"/>
          <a:lstStyle/>
          <a:p>
            <a:pPr indent="0" marL="0">
              <a:lnSpc>
                <a:spcPts val="1200"/>
              </a:lnSpc>
              <a:buNone/>
            </a:pPr>
            <a:r>
              <a:rPr lang="en-US" sz="1050" dirty="0">
                <a:solidFill>
                  <a:srgbClr val="B9C8E8"/>
                </a:solidFill>
                <a:latin typeface="Calibri" pitchFamily="34" charset="0"/>
                <a:ea typeface="Calibri" pitchFamily="34" charset="-122"/>
                <a:cs typeface="Calibri" pitchFamily="34" charset="-120"/>
              </a:rPr>
              <a:t>A 2 to 3 day offshore safety course through an OPITO-approved provider.</a:t>
            </a:r>
            <a:endParaRPr lang="en-US" sz="1050" dirty="0"/>
          </a:p>
        </p:txBody>
      </p:sp>
      <p:sp>
        <p:nvSpPr>
          <p:cNvPr id="22" name="Shape 18"/>
          <p:cNvSpPr/>
          <p:nvPr/>
        </p:nvSpPr>
        <p:spPr>
          <a:xfrm>
            <a:off x="822960" y="5376672"/>
            <a:ext cx="128016" cy="128016"/>
          </a:xfrm>
          <a:prstGeom prst="ellipse">
            <a:avLst/>
          </a:prstGeom>
          <a:solidFill>
            <a:srgbClr val="00B4D8"/>
          </a:solidFill>
          <a:ln/>
        </p:spPr>
      </p:sp>
      <p:sp>
        <p:nvSpPr>
          <p:cNvPr id="23" name="Text 19"/>
          <p:cNvSpPr/>
          <p:nvPr/>
        </p:nvSpPr>
        <p:spPr>
          <a:xfrm>
            <a:off x="1051560" y="5257800"/>
            <a:ext cx="4754880" cy="274320"/>
          </a:xfrm>
          <a:prstGeom prst="rect">
            <a:avLst/>
          </a:prstGeom>
          <a:noFill/>
          <a:ln/>
        </p:spPr>
        <p:txBody>
          <a:bodyPr wrap="square"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Union Hall Registration</a:t>
            </a:r>
            <a:endParaRPr lang="en-US" sz="1250" dirty="0"/>
          </a:p>
        </p:txBody>
      </p:sp>
      <p:sp>
        <p:nvSpPr>
          <p:cNvPr id="24" name="Text 20"/>
          <p:cNvSpPr/>
          <p:nvPr/>
        </p:nvSpPr>
        <p:spPr>
          <a:xfrm>
            <a:off x="1051560" y="5513832"/>
            <a:ext cx="4754880" cy="457200"/>
          </a:xfrm>
          <a:prstGeom prst="rect">
            <a:avLst/>
          </a:prstGeom>
          <a:noFill/>
          <a:ln/>
        </p:spPr>
        <p:txBody>
          <a:bodyPr wrap="square" rtlCol="0" anchor="ctr"/>
          <a:lstStyle/>
          <a:p>
            <a:pPr indent="0" marL="0">
              <a:lnSpc>
                <a:spcPts val="1200"/>
              </a:lnSpc>
              <a:buNone/>
            </a:pPr>
            <a:r>
              <a:rPr lang="en-US" sz="1050" dirty="0">
                <a:solidFill>
                  <a:srgbClr val="B9C8E8"/>
                </a:solidFill>
                <a:latin typeface="Calibri" pitchFamily="34" charset="0"/>
                <a:ea typeface="Calibri" pitchFamily="34" charset="-122"/>
                <a:cs typeface="Calibri" pitchFamily="34" charset="-120"/>
              </a:rPr>
              <a:t>Contact your local ILA or ILWU hall directly.</a:t>
            </a:r>
            <a:endParaRPr lang="en-US" sz="1050" dirty="0"/>
          </a:p>
        </p:txBody>
      </p:sp>
      <p:sp>
        <p:nvSpPr>
          <p:cNvPr id="25" name="Shape 21"/>
          <p:cNvSpPr/>
          <p:nvPr/>
        </p:nvSpPr>
        <p:spPr>
          <a:xfrm>
            <a:off x="6263640" y="1965960"/>
            <a:ext cx="5349240" cy="4160520"/>
          </a:xfrm>
          <a:prstGeom prst="roundRect">
            <a:avLst>
              <a:gd name="adj" fmla="val 2637"/>
            </a:avLst>
          </a:prstGeom>
          <a:solidFill>
            <a:srgbClr val="FFFFFF"/>
          </a:solidFill>
          <a:ln/>
        </p:spPr>
      </p:sp>
      <p:sp>
        <p:nvSpPr>
          <p:cNvPr id="26" name="Text 22"/>
          <p:cNvSpPr/>
          <p:nvPr/>
        </p:nvSpPr>
        <p:spPr>
          <a:xfrm>
            <a:off x="6537960" y="2148840"/>
            <a:ext cx="4846320" cy="365760"/>
          </a:xfrm>
          <a:prstGeom prst="rect">
            <a:avLst/>
          </a:prstGeom>
          <a:noFill/>
          <a:ln/>
        </p:spPr>
        <p:txBody>
          <a:bodyPr wrap="square" rtlCol="0" anchor="ctr"/>
          <a:lstStyle/>
          <a:p>
            <a:pPr indent="0" marL="0">
              <a:buNone/>
            </a:pPr>
            <a:r>
              <a:rPr lang="en-US" sz="1600" b="1" dirty="0">
                <a:solidFill>
                  <a:srgbClr val="0A2263"/>
                </a:solidFill>
                <a:latin typeface="Cambria" pitchFamily="34" charset="0"/>
                <a:ea typeface="Cambria" pitchFamily="34" charset="-122"/>
                <a:cs typeface="Cambria" pitchFamily="34" charset="-120"/>
              </a:rPr>
              <a:t>Your Next 3 Steps</a:t>
            </a:r>
            <a:endParaRPr lang="en-US" sz="1600" dirty="0"/>
          </a:p>
        </p:txBody>
      </p:sp>
      <p:sp>
        <p:nvSpPr>
          <p:cNvPr id="27" name="Shape 23"/>
          <p:cNvSpPr/>
          <p:nvPr/>
        </p:nvSpPr>
        <p:spPr>
          <a:xfrm>
            <a:off x="6537960" y="2697480"/>
            <a:ext cx="457200" cy="457200"/>
          </a:xfrm>
          <a:prstGeom prst="ellipse">
            <a:avLst/>
          </a:prstGeom>
          <a:solidFill>
            <a:srgbClr val="F4A223"/>
          </a:solidFill>
          <a:ln/>
        </p:spPr>
      </p:sp>
      <p:sp>
        <p:nvSpPr>
          <p:cNvPr id="28" name="Text 24"/>
          <p:cNvSpPr/>
          <p:nvPr/>
        </p:nvSpPr>
        <p:spPr>
          <a:xfrm>
            <a:off x="6537960" y="2697480"/>
            <a:ext cx="457200" cy="457200"/>
          </a:xfrm>
          <a:prstGeom prst="rect">
            <a:avLst/>
          </a:prstGeom>
          <a:noFill/>
          <a:ln/>
        </p:spPr>
        <p:txBody>
          <a:bodyPr wrap="square" rtlCol="0" anchor="ctr"/>
          <a:lstStyle/>
          <a:p>
            <a:pPr algn="ctr" indent="0" marL="0">
              <a:buNone/>
            </a:pPr>
            <a:r>
              <a:rPr lang="en-US" sz="1600" b="1" dirty="0">
                <a:solidFill>
                  <a:srgbClr val="0A2263"/>
                </a:solidFill>
                <a:latin typeface="Cambria" pitchFamily="34" charset="0"/>
                <a:ea typeface="Cambria" pitchFamily="34" charset="-122"/>
                <a:cs typeface="Cambria" pitchFamily="34" charset="-120"/>
              </a:rPr>
              <a:t>1</a:t>
            </a:r>
            <a:endParaRPr lang="en-US" sz="1600" dirty="0"/>
          </a:p>
        </p:txBody>
      </p:sp>
      <p:sp>
        <p:nvSpPr>
          <p:cNvPr id="29" name="Text 25"/>
          <p:cNvSpPr/>
          <p:nvPr/>
        </p:nvSpPr>
        <p:spPr>
          <a:xfrm>
            <a:off x="7132320" y="2651760"/>
            <a:ext cx="4206240" cy="292608"/>
          </a:xfrm>
          <a:prstGeom prst="rect">
            <a:avLst/>
          </a:prstGeom>
          <a:noFill/>
          <a:ln/>
        </p:spPr>
        <p:txBody>
          <a:bodyPr wrap="square" rtlCol="0" anchor="ctr"/>
          <a:lstStyle/>
          <a:p>
            <a:pPr indent="0" marL="0">
              <a:buNone/>
            </a:pPr>
            <a:r>
              <a:rPr lang="en-US" sz="1350" b="1" dirty="0">
                <a:solidFill>
                  <a:srgbClr val="1A1F2E"/>
                </a:solidFill>
                <a:latin typeface="Calibri" pitchFamily="34" charset="0"/>
                <a:ea typeface="Calibri" pitchFamily="34" charset="-122"/>
                <a:cs typeface="Calibri" pitchFamily="34" charset="-120"/>
              </a:rPr>
              <a:t>Finish this course</a:t>
            </a:r>
            <a:endParaRPr lang="en-US" sz="1350" dirty="0"/>
          </a:p>
        </p:txBody>
      </p:sp>
      <p:sp>
        <p:nvSpPr>
          <p:cNvPr id="30" name="Text 26"/>
          <p:cNvSpPr/>
          <p:nvPr/>
        </p:nvSpPr>
        <p:spPr>
          <a:xfrm>
            <a:off x="7132320" y="2935224"/>
            <a:ext cx="4206240" cy="502920"/>
          </a:xfrm>
          <a:prstGeom prst="rect">
            <a:avLst/>
          </a:prstGeom>
          <a:noFill/>
          <a:ln/>
        </p:spPr>
        <p:txBody>
          <a:bodyPr wrap="square" rtlCol="0" anchor="ctr"/>
          <a:lstStyle/>
          <a:p>
            <a:pPr indent="0" marL="0">
              <a:lnSpc>
                <a:spcPts val="1300"/>
              </a:lnSpc>
              <a:buNone/>
            </a:pPr>
            <a:r>
              <a:rPr lang="en-US" sz="1080" dirty="0">
                <a:solidFill>
                  <a:srgbClr val="5A6478"/>
                </a:solidFill>
                <a:latin typeface="Calibri" pitchFamily="34" charset="0"/>
                <a:ea typeface="Calibri" pitchFamily="34" charset="-122"/>
                <a:cs typeface="Calibri" pitchFamily="34" charset="-120"/>
              </a:rPr>
              <a:t>Earn your certificate. You can view it under "My Certificates"</a:t>
            </a:r>
            <a:endParaRPr lang="en-US" sz="1080" dirty="0"/>
          </a:p>
        </p:txBody>
      </p:sp>
      <p:sp>
        <p:nvSpPr>
          <p:cNvPr id="31" name="Shape 27"/>
          <p:cNvSpPr/>
          <p:nvPr/>
        </p:nvSpPr>
        <p:spPr>
          <a:xfrm>
            <a:off x="6537960" y="3611880"/>
            <a:ext cx="457200" cy="457200"/>
          </a:xfrm>
          <a:prstGeom prst="ellipse">
            <a:avLst/>
          </a:prstGeom>
          <a:solidFill>
            <a:srgbClr val="F4A223"/>
          </a:solidFill>
          <a:ln/>
        </p:spPr>
      </p:sp>
      <p:sp>
        <p:nvSpPr>
          <p:cNvPr id="32" name="Text 28"/>
          <p:cNvSpPr/>
          <p:nvPr/>
        </p:nvSpPr>
        <p:spPr>
          <a:xfrm>
            <a:off x="6537960" y="3611880"/>
            <a:ext cx="457200" cy="457200"/>
          </a:xfrm>
          <a:prstGeom prst="rect">
            <a:avLst/>
          </a:prstGeom>
          <a:noFill/>
          <a:ln/>
        </p:spPr>
        <p:txBody>
          <a:bodyPr wrap="square" rtlCol="0" anchor="ctr"/>
          <a:lstStyle/>
          <a:p>
            <a:pPr algn="ctr" indent="0" marL="0">
              <a:buNone/>
            </a:pPr>
            <a:r>
              <a:rPr lang="en-US" sz="1600" b="1" dirty="0">
                <a:solidFill>
                  <a:srgbClr val="0A2263"/>
                </a:solidFill>
                <a:latin typeface="Cambria" pitchFamily="34" charset="0"/>
                <a:ea typeface="Cambria" pitchFamily="34" charset="-122"/>
                <a:cs typeface="Cambria" pitchFamily="34" charset="-120"/>
              </a:rPr>
              <a:t>2</a:t>
            </a:r>
            <a:endParaRPr lang="en-US" sz="1600" dirty="0"/>
          </a:p>
        </p:txBody>
      </p:sp>
      <p:sp>
        <p:nvSpPr>
          <p:cNvPr id="33" name="Text 29"/>
          <p:cNvSpPr/>
          <p:nvPr/>
        </p:nvSpPr>
        <p:spPr>
          <a:xfrm>
            <a:off x="7132320" y="3566160"/>
            <a:ext cx="4206240" cy="292608"/>
          </a:xfrm>
          <a:prstGeom prst="rect">
            <a:avLst/>
          </a:prstGeom>
          <a:noFill/>
          <a:ln/>
        </p:spPr>
        <p:txBody>
          <a:bodyPr wrap="square" rtlCol="0" anchor="ctr"/>
          <a:lstStyle/>
          <a:p>
            <a:pPr indent="0" marL="0">
              <a:buNone/>
            </a:pPr>
            <a:r>
              <a:rPr lang="en-US" sz="1350" b="1" dirty="0">
                <a:solidFill>
                  <a:srgbClr val="1A1F2E"/>
                </a:solidFill>
                <a:latin typeface="Calibri" pitchFamily="34" charset="0"/>
                <a:ea typeface="Calibri" pitchFamily="34" charset="-122"/>
                <a:cs typeface="Calibri" pitchFamily="34" charset="-120"/>
              </a:rPr>
              <a:t>Connect with employers</a:t>
            </a:r>
            <a:endParaRPr lang="en-US" sz="1350" dirty="0"/>
          </a:p>
        </p:txBody>
      </p:sp>
      <p:sp>
        <p:nvSpPr>
          <p:cNvPr id="34" name="Text 30"/>
          <p:cNvSpPr/>
          <p:nvPr/>
        </p:nvSpPr>
        <p:spPr>
          <a:xfrm>
            <a:off x="7132320" y="3849624"/>
            <a:ext cx="4206240" cy="502920"/>
          </a:xfrm>
          <a:prstGeom prst="rect">
            <a:avLst/>
          </a:prstGeom>
          <a:noFill/>
          <a:ln/>
        </p:spPr>
        <p:txBody>
          <a:bodyPr wrap="square" rtlCol="0" anchor="ctr"/>
          <a:lstStyle/>
          <a:p>
            <a:pPr indent="0" marL="0">
              <a:lnSpc>
                <a:spcPts val="1300"/>
              </a:lnSpc>
              <a:buNone/>
            </a:pPr>
            <a:r>
              <a:rPr lang="en-US" sz="1080" dirty="0">
                <a:solidFill>
                  <a:srgbClr val="5A6478"/>
                </a:solidFill>
                <a:latin typeface="Calibri" pitchFamily="34" charset="0"/>
                <a:ea typeface="Calibri" pitchFamily="34" charset="-122"/>
                <a:cs typeface="Calibri" pitchFamily="34" charset="-120"/>
              </a:rPr>
              <a:t>Meet maritime training schools, union halls, and offshore recruiters through Blueprint30</a:t>
            </a:r>
            <a:endParaRPr lang="en-US" sz="1080" dirty="0"/>
          </a:p>
        </p:txBody>
      </p:sp>
      <p:sp>
        <p:nvSpPr>
          <p:cNvPr id="35" name="Shape 31"/>
          <p:cNvSpPr/>
          <p:nvPr/>
        </p:nvSpPr>
        <p:spPr>
          <a:xfrm>
            <a:off x="6537960" y="4526280"/>
            <a:ext cx="457200" cy="457200"/>
          </a:xfrm>
          <a:prstGeom prst="ellipse">
            <a:avLst/>
          </a:prstGeom>
          <a:solidFill>
            <a:srgbClr val="F4A223"/>
          </a:solidFill>
          <a:ln/>
        </p:spPr>
      </p:sp>
      <p:sp>
        <p:nvSpPr>
          <p:cNvPr id="36" name="Text 32"/>
          <p:cNvSpPr/>
          <p:nvPr/>
        </p:nvSpPr>
        <p:spPr>
          <a:xfrm>
            <a:off x="6537960" y="4526280"/>
            <a:ext cx="457200" cy="457200"/>
          </a:xfrm>
          <a:prstGeom prst="rect">
            <a:avLst/>
          </a:prstGeom>
          <a:noFill/>
          <a:ln/>
        </p:spPr>
        <p:txBody>
          <a:bodyPr wrap="square" rtlCol="0" anchor="ctr"/>
          <a:lstStyle/>
          <a:p>
            <a:pPr algn="ctr" indent="0" marL="0">
              <a:buNone/>
            </a:pPr>
            <a:r>
              <a:rPr lang="en-US" sz="1600" b="1" dirty="0">
                <a:solidFill>
                  <a:srgbClr val="0A2263"/>
                </a:solidFill>
                <a:latin typeface="Cambria" pitchFamily="34" charset="0"/>
                <a:ea typeface="Cambria" pitchFamily="34" charset="-122"/>
                <a:cs typeface="Cambria" pitchFamily="34" charset="-120"/>
              </a:rPr>
              <a:t>3</a:t>
            </a:r>
            <a:endParaRPr lang="en-US" sz="1600" dirty="0"/>
          </a:p>
        </p:txBody>
      </p:sp>
      <p:sp>
        <p:nvSpPr>
          <p:cNvPr id="37" name="Text 33"/>
          <p:cNvSpPr/>
          <p:nvPr/>
        </p:nvSpPr>
        <p:spPr>
          <a:xfrm>
            <a:off x="7132320" y="4480560"/>
            <a:ext cx="4206240" cy="292608"/>
          </a:xfrm>
          <a:prstGeom prst="rect">
            <a:avLst/>
          </a:prstGeom>
          <a:noFill/>
          <a:ln/>
        </p:spPr>
        <p:txBody>
          <a:bodyPr wrap="square" rtlCol="0" anchor="ctr"/>
          <a:lstStyle/>
          <a:p>
            <a:pPr indent="0" marL="0">
              <a:buNone/>
            </a:pPr>
            <a:r>
              <a:rPr lang="en-US" sz="1350" b="1" dirty="0">
                <a:solidFill>
                  <a:srgbClr val="1A1F2E"/>
                </a:solidFill>
                <a:latin typeface="Calibri" pitchFamily="34" charset="0"/>
                <a:ea typeface="Calibri" pitchFamily="34" charset="-122"/>
                <a:cs typeface="Calibri" pitchFamily="34" charset="-120"/>
              </a:rPr>
              <a:t>Share your progress</a:t>
            </a:r>
            <a:endParaRPr lang="en-US" sz="1350" dirty="0"/>
          </a:p>
        </p:txBody>
      </p:sp>
      <p:sp>
        <p:nvSpPr>
          <p:cNvPr id="38" name="Text 34"/>
          <p:cNvSpPr/>
          <p:nvPr/>
        </p:nvSpPr>
        <p:spPr>
          <a:xfrm>
            <a:off x="7132320" y="4764024"/>
            <a:ext cx="4206240" cy="502920"/>
          </a:xfrm>
          <a:prstGeom prst="rect">
            <a:avLst/>
          </a:prstGeom>
          <a:noFill/>
          <a:ln/>
        </p:spPr>
        <p:txBody>
          <a:bodyPr wrap="square" rtlCol="0" anchor="ctr"/>
          <a:lstStyle/>
          <a:p>
            <a:pPr indent="0" marL="0">
              <a:lnSpc>
                <a:spcPts val="1300"/>
              </a:lnSpc>
              <a:buNone/>
            </a:pPr>
            <a:r>
              <a:rPr lang="en-US" sz="1080" dirty="0">
                <a:solidFill>
                  <a:srgbClr val="5A6478"/>
                </a:solidFill>
                <a:latin typeface="Calibri" pitchFamily="34" charset="0"/>
                <a:ea typeface="Calibri" pitchFamily="34" charset="-122"/>
                <a:cs typeface="Calibri" pitchFamily="34" charset="-120"/>
              </a:rPr>
              <a:t>Show your certificate to potential employers and training programs</a:t>
            </a:r>
            <a:endParaRPr lang="en-US" sz="1080" dirty="0"/>
          </a:p>
        </p:txBody>
      </p:sp>
      <p:sp>
        <p:nvSpPr>
          <p:cNvPr id="39" name="Shape 35"/>
          <p:cNvSpPr/>
          <p:nvPr/>
        </p:nvSpPr>
        <p:spPr>
          <a:xfrm>
            <a:off x="6537960" y="5486400"/>
            <a:ext cx="4754880" cy="502920"/>
          </a:xfrm>
          <a:prstGeom prst="roundRect">
            <a:avLst>
              <a:gd name="adj" fmla="val 50909"/>
            </a:avLst>
          </a:prstGeom>
          <a:solidFill>
            <a:srgbClr val="0A2263"/>
          </a:solidFill>
          <a:ln/>
        </p:spPr>
      </p:sp>
      <p:sp>
        <p:nvSpPr>
          <p:cNvPr id="40" name="Text 36"/>
          <p:cNvSpPr/>
          <p:nvPr/>
        </p:nvSpPr>
        <p:spPr>
          <a:xfrm>
            <a:off x="6537960" y="5486400"/>
            <a:ext cx="4754880" cy="502920"/>
          </a:xfrm>
          <a:prstGeom prst="rect">
            <a:avLst/>
          </a:prstGeom>
          <a:noFill/>
          <a:ln/>
        </p:spPr>
        <p:txBody>
          <a:bodyPr wrap="square" rtlCol="0" anchor="ctr"/>
          <a:lstStyle/>
          <a:p>
            <a:pPr algn="ctr" indent="0" marL="0">
              <a:buNone/>
            </a:pPr>
            <a:r>
              <a:rPr lang="en-US" sz="1250" b="1" dirty="0">
                <a:solidFill>
                  <a:srgbClr val="FFFFFF"/>
                </a:solidFill>
                <a:latin typeface="Calibri" pitchFamily="34" charset="0"/>
                <a:ea typeface="Calibri" pitchFamily="34" charset="-122"/>
                <a:cs typeface="Calibri" pitchFamily="34" charset="-120"/>
              </a:rPr>
              <a:t>Visit blueprint30.com to get started today</a:t>
            </a:r>
            <a:endParaRPr lang="en-US" sz="1250" dirty="0"/>
          </a:p>
        </p:txBody>
      </p:sp>
      <p:sp>
        <p:nvSpPr>
          <p:cNvPr id="41" name="Text 37"/>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9FB3D9"/>
                </a:solidFill>
                <a:latin typeface="Calibri" pitchFamily="34" charset="0"/>
                <a:ea typeface="Calibri" pitchFamily="34" charset="-122"/>
                <a:cs typeface="Calibri" pitchFamily="34" charset="-120"/>
              </a:rPr>
              <a:t>Blueprint30  ·  Merchant Marine &amp; Port Careers</a:t>
            </a:r>
            <a:endParaRPr lang="en-US" sz="900" dirty="0"/>
          </a:p>
        </p:txBody>
      </p:sp>
      <p:sp>
        <p:nvSpPr>
          <p:cNvPr id="42" name="Text 38"/>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9FB3D9"/>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A2263"/>
        </a:solidFill>
      </p:bgPr>
    </p:bg>
    <p:spTree>
      <p:nvGrpSpPr>
        <p:cNvPr id="1" name=""/>
        <p:cNvGrpSpPr/>
        <p:nvPr/>
      </p:nvGrpSpPr>
      <p:grpSpPr>
        <a:xfrm>
          <a:off x="0" y="0"/>
          <a:ext cx="0" cy="0"/>
          <a:chOff x="0" y="0"/>
          <a:chExt cx="0" cy="0"/>
        </a:xfrm>
      </p:grpSpPr>
      <p:pic>
        <p:nvPicPr>
          <p:cNvPr id="2" name="Image 0" descr="/home/claude/maritime_ppt/icon_ship_cyan.png">    </p:cNvPr>
          <p:cNvPicPr>
            <a:picLocks noChangeAspect="1"/>
          </p:cNvPicPr>
          <p:nvPr/>
        </p:nvPicPr>
        <p:blipFill>
          <a:blip r:embed="rId1">
            <a:alphaModFix amt="15000"/>
          </a:blip>
          <a:stretch>
            <a:fillRect/>
          </a:stretch>
        </p:blipFill>
        <p:spPr>
          <a:xfrm>
            <a:off x="5029200" y="914400"/>
            <a:ext cx="2103120" cy="2103120"/>
          </a:xfrm>
          <a:prstGeom prst="rect">
            <a:avLst/>
          </a:prstGeom>
        </p:spPr>
      </p:pic>
      <p:sp>
        <p:nvSpPr>
          <p:cNvPr id="3" name="Text 0"/>
          <p:cNvSpPr/>
          <p:nvPr/>
        </p:nvSpPr>
        <p:spPr>
          <a:xfrm>
            <a:off x="1188720" y="2743200"/>
            <a:ext cx="9784080" cy="1097280"/>
          </a:xfrm>
          <a:prstGeom prst="rect">
            <a:avLst/>
          </a:prstGeom>
          <a:noFill/>
          <a:ln/>
        </p:spPr>
        <p:txBody>
          <a:bodyPr wrap="square" rtlCol="0" anchor="ctr"/>
          <a:lstStyle/>
          <a:p>
            <a:pPr algn="ctr" indent="0" marL="0">
              <a:buNone/>
            </a:pPr>
            <a:r>
              <a:rPr lang="en-US" sz="3000" b="1" dirty="0">
                <a:solidFill>
                  <a:srgbClr val="FFFFFF"/>
                </a:solidFill>
                <a:latin typeface="Cambria" pitchFamily="34" charset="0"/>
                <a:ea typeface="Cambria" pitchFamily="34" charset="-122"/>
                <a:cs typeface="Cambria" pitchFamily="34" charset="-120"/>
              </a:rPr>
              <a:t>The water and the docks are calling. Your future starts today.</a:t>
            </a:r>
            <a:endParaRPr lang="en-US" sz="3000" dirty="0"/>
          </a:p>
        </p:txBody>
      </p:sp>
      <p:sp>
        <p:nvSpPr>
          <p:cNvPr id="4" name="Shape 1"/>
          <p:cNvSpPr/>
          <p:nvPr/>
        </p:nvSpPr>
        <p:spPr>
          <a:xfrm>
            <a:off x="5394960" y="3794760"/>
            <a:ext cx="1371600" cy="0"/>
          </a:xfrm>
          <a:prstGeom prst="line">
            <a:avLst/>
          </a:prstGeom>
          <a:noFill/>
          <a:ln w="38100">
            <a:solidFill>
              <a:srgbClr val="F4A223"/>
            </a:solidFill>
            <a:prstDash val="solid"/>
          </a:ln>
        </p:spPr>
      </p:sp>
      <p:sp>
        <p:nvSpPr>
          <p:cNvPr id="5" name="Shape 2"/>
          <p:cNvSpPr/>
          <p:nvPr/>
        </p:nvSpPr>
        <p:spPr>
          <a:xfrm>
            <a:off x="4846168" y="3931920"/>
            <a:ext cx="2499360" cy="722376"/>
          </a:xfrm>
          <a:prstGeom prst="roundRect">
            <a:avLst>
              <a:gd name="adj" fmla="val 10127"/>
            </a:avLst>
          </a:prstGeom>
          <a:solidFill>
            <a:srgbClr val="FFFFFF"/>
          </a:solidFill>
          <a:ln/>
          <a:effectLst>
            <a:outerShdw sx="100000" sy="100000" kx="0" ky="0" algn="bl" rotWithShape="0" blurRad="76200" dist="25400" dir="5400000">
              <a:srgbClr val="000000">
                <a:alpha val="18000"/>
              </a:srgbClr>
            </a:outerShdw>
          </a:effectLst>
        </p:spPr>
      </p:sp>
      <p:pic>
        <p:nvPicPr>
          <p:cNvPr id="6" name="Image 1" descr="/home/claude/maritime_ppt/logo.png">    </p:cNvPr>
          <p:cNvPicPr>
            <a:picLocks noChangeAspect="1"/>
          </p:cNvPicPr>
          <p:nvPr/>
        </p:nvPicPr>
        <p:blipFill>
          <a:blip r:embed="rId2"/>
          <a:stretch>
            <a:fillRect/>
          </a:stretch>
        </p:blipFill>
        <p:spPr>
          <a:xfrm>
            <a:off x="4955896" y="4041648"/>
            <a:ext cx="2279904" cy="502920"/>
          </a:xfrm>
          <a:prstGeom prst="rect">
            <a:avLst/>
          </a:prstGeom>
        </p:spPr>
      </p:pic>
      <p:sp>
        <p:nvSpPr>
          <p:cNvPr id="7" name="Text 3"/>
          <p:cNvSpPr/>
          <p:nvPr/>
        </p:nvSpPr>
        <p:spPr>
          <a:xfrm>
            <a:off x="1188720" y="4892040"/>
            <a:ext cx="9784080" cy="365760"/>
          </a:xfrm>
          <a:prstGeom prst="rect">
            <a:avLst/>
          </a:prstGeom>
          <a:noFill/>
          <a:ln/>
        </p:spPr>
        <p:txBody>
          <a:bodyPr wrap="square" rtlCol="0" anchor="ctr"/>
          <a:lstStyle/>
          <a:p>
            <a:pPr algn="ctr" indent="0" marL="0">
              <a:buNone/>
            </a:pPr>
            <a:r>
              <a:rPr lang="en-US" sz="1300" dirty="0">
                <a:solidFill>
                  <a:srgbClr val="9FB3D9"/>
                </a:solidFill>
                <a:latin typeface="Calibri" pitchFamily="34" charset="0"/>
                <a:ea typeface="Calibri" pitchFamily="34" charset="-122"/>
                <a:cs typeface="Calibri" pitchFamily="34" charset="-120"/>
              </a:rPr>
              <a:t>blueprint30.com</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THE BASICS</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000" b="1" dirty="0">
                <a:solidFill>
                  <a:srgbClr val="1A1F2E"/>
                </a:solidFill>
                <a:latin typeface="Cambria" pitchFamily="34" charset="0"/>
                <a:ea typeface="Cambria" pitchFamily="34" charset="-122"/>
                <a:cs typeface="Cambria" pitchFamily="34" charset="-120"/>
              </a:rPr>
              <a:t>What Is This Industry, Really?</a:t>
            </a:r>
            <a:endParaRPr lang="en-US" sz="3000" dirty="0"/>
          </a:p>
        </p:txBody>
      </p:sp>
      <p:sp>
        <p:nvSpPr>
          <p:cNvPr id="4" name="Text 2"/>
          <p:cNvSpPr/>
          <p:nvPr/>
        </p:nvSpPr>
        <p:spPr>
          <a:xfrm>
            <a:off x="548640" y="1371600"/>
            <a:ext cx="6035040" cy="1005840"/>
          </a:xfrm>
          <a:prstGeom prst="rect">
            <a:avLst/>
          </a:prstGeom>
          <a:noFill/>
          <a:ln/>
        </p:spPr>
        <p:txBody>
          <a:bodyPr wrap="square" rtlCol="0" anchor="ctr"/>
          <a:lstStyle/>
          <a:p>
            <a:pPr indent="0" marL="0">
              <a:lnSpc>
                <a:spcPts val="1900"/>
              </a:lnSpc>
              <a:buNone/>
            </a:pPr>
            <a:r>
              <a:rPr lang="en-US" sz="1400" dirty="0">
                <a:solidFill>
                  <a:srgbClr val="5A6478"/>
                </a:solidFill>
                <a:latin typeface="Calibri" pitchFamily="34" charset="0"/>
                <a:ea typeface="Calibri" pitchFamily="34" charset="-122"/>
                <a:cs typeface="Calibri" pitchFamily="34" charset="-120"/>
              </a:rPr>
              <a:t>Merchant mariners crew the ships. Longshoremen work the docks. Many offshore workers are mariners too.</a:t>
            </a:r>
            <a:endParaRPr lang="en-US" sz="1400" dirty="0"/>
          </a:p>
        </p:txBody>
      </p:sp>
      <p:sp>
        <p:nvSpPr>
          <p:cNvPr id="5" name="Shape 3"/>
          <p:cNvSpPr/>
          <p:nvPr/>
        </p:nvSpPr>
        <p:spPr>
          <a:xfrm>
            <a:off x="6766560" y="1417320"/>
            <a:ext cx="566928" cy="566928"/>
          </a:xfrm>
          <a:prstGeom prst="ellipse">
            <a:avLst/>
          </a:prstGeom>
          <a:solidFill>
            <a:srgbClr val="0A2263"/>
          </a:solidFill>
          <a:ln/>
        </p:spPr>
      </p:sp>
      <p:pic>
        <p:nvPicPr>
          <p:cNvPr id="6" name="Image 0" descr="/home/claude/maritime_ppt/icon_compass_white.png">    </p:cNvPr>
          <p:cNvPicPr>
            <a:picLocks noChangeAspect="1"/>
          </p:cNvPicPr>
          <p:nvPr/>
        </p:nvPicPr>
        <p:blipFill>
          <a:blip r:embed="rId1"/>
          <a:stretch>
            <a:fillRect/>
          </a:stretch>
        </p:blipFill>
        <p:spPr>
          <a:xfrm>
            <a:off x="6903720" y="1554480"/>
            <a:ext cx="292608" cy="292608"/>
          </a:xfrm>
          <a:prstGeom prst="rect">
            <a:avLst/>
          </a:prstGeom>
        </p:spPr>
      </p:pic>
      <p:sp>
        <p:nvSpPr>
          <p:cNvPr id="7" name="Text 4"/>
          <p:cNvSpPr/>
          <p:nvPr/>
        </p:nvSpPr>
        <p:spPr>
          <a:xfrm>
            <a:off x="7498080" y="1371600"/>
            <a:ext cx="4206240" cy="82296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Deck department: navigates and commands the vessel, from Ordinary Seaman to Captain</a:t>
            </a:r>
            <a:endParaRPr lang="en-US" sz="1250" dirty="0"/>
          </a:p>
        </p:txBody>
      </p:sp>
      <p:sp>
        <p:nvSpPr>
          <p:cNvPr id="8" name="Shape 5"/>
          <p:cNvSpPr/>
          <p:nvPr/>
        </p:nvSpPr>
        <p:spPr>
          <a:xfrm>
            <a:off x="6766560" y="2331720"/>
            <a:ext cx="566928" cy="566928"/>
          </a:xfrm>
          <a:prstGeom prst="ellipse">
            <a:avLst/>
          </a:prstGeom>
          <a:solidFill>
            <a:srgbClr val="0A2263"/>
          </a:solidFill>
          <a:ln/>
        </p:spPr>
      </p:sp>
      <p:pic>
        <p:nvPicPr>
          <p:cNvPr id="9" name="Image 1" descr="/home/claude/maritime_ppt/icon_wrench_white.png">    </p:cNvPr>
          <p:cNvPicPr>
            <a:picLocks noChangeAspect="1"/>
          </p:cNvPicPr>
          <p:nvPr/>
        </p:nvPicPr>
        <p:blipFill>
          <a:blip r:embed="rId2"/>
          <a:stretch>
            <a:fillRect/>
          </a:stretch>
        </p:blipFill>
        <p:spPr>
          <a:xfrm>
            <a:off x="6903720" y="2468880"/>
            <a:ext cx="292608" cy="292608"/>
          </a:xfrm>
          <a:prstGeom prst="rect">
            <a:avLst/>
          </a:prstGeom>
        </p:spPr>
      </p:pic>
      <p:sp>
        <p:nvSpPr>
          <p:cNvPr id="10" name="Text 6"/>
          <p:cNvSpPr/>
          <p:nvPr/>
        </p:nvSpPr>
        <p:spPr>
          <a:xfrm>
            <a:off x="7498080" y="2286000"/>
            <a:ext cx="4206240" cy="82296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Engine department: keeps the ship running, from Wiper to Chief Engineer</a:t>
            </a:r>
            <a:endParaRPr lang="en-US" sz="1250" dirty="0"/>
          </a:p>
        </p:txBody>
      </p:sp>
      <p:sp>
        <p:nvSpPr>
          <p:cNvPr id="11" name="Shape 7"/>
          <p:cNvSpPr/>
          <p:nvPr/>
        </p:nvSpPr>
        <p:spPr>
          <a:xfrm>
            <a:off x="6766560" y="3246120"/>
            <a:ext cx="566928" cy="566928"/>
          </a:xfrm>
          <a:prstGeom prst="ellipse">
            <a:avLst/>
          </a:prstGeom>
          <a:solidFill>
            <a:srgbClr val="0A2263"/>
          </a:solidFill>
          <a:ln/>
        </p:spPr>
      </p:sp>
      <p:pic>
        <p:nvPicPr>
          <p:cNvPr id="12" name="Image 2" descr="/home/claude/maritime_ppt/icon_utensils_white.png">    </p:cNvPr>
          <p:cNvPicPr>
            <a:picLocks noChangeAspect="1"/>
          </p:cNvPicPr>
          <p:nvPr/>
        </p:nvPicPr>
        <p:blipFill>
          <a:blip r:embed="rId3"/>
          <a:stretch>
            <a:fillRect/>
          </a:stretch>
        </p:blipFill>
        <p:spPr>
          <a:xfrm>
            <a:off x="6903720" y="3383280"/>
            <a:ext cx="292608" cy="292608"/>
          </a:xfrm>
          <a:prstGeom prst="rect">
            <a:avLst/>
          </a:prstGeom>
        </p:spPr>
      </p:pic>
      <p:sp>
        <p:nvSpPr>
          <p:cNvPr id="13" name="Text 8"/>
          <p:cNvSpPr/>
          <p:nvPr/>
        </p:nvSpPr>
        <p:spPr>
          <a:xfrm>
            <a:off x="7498080" y="3200400"/>
            <a:ext cx="4206240" cy="82296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Steward department: feeds and houses the crew, from Steward's Assistant to Chief Cook</a:t>
            </a:r>
            <a:endParaRPr lang="en-US" sz="1250" dirty="0"/>
          </a:p>
        </p:txBody>
      </p:sp>
      <p:sp>
        <p:nvSpPr>
          <p:cNvPr id="14" name="Shape 9"/>
          <p:cNvSpPr/>
          <p:nvPr/>
        </p:nvSpPr>
        <p:spPr>
          <a:xfrm>
            <a:off x="6766560" y="4160520"/>
            <a:ext cx="566928" cy="566928"/>
          </a:xfrm>
          <a:prstGeom prst="ellipse">
            <a:avLst/>
          </a:prstGeom>
          <a:solidFill>
            <a:srgbClr val="0A2263"/>
          </a:solidFill>
          <a:ln/>
        </p:spPr>
      </p:sp>
      <p:pic>
        <p:nvPicPr>
          <p:cNvPr id="15" name="Image 3" descr="/home/claude/maritime_ppt/icon_truckloading_white.png">    </p:cNvPr>
          <p:cNvPicPr>
            <a:picLocks noChangeAspect="1"/>
          </p:cNvPicPr>
          <p:nvPr/>
        </p:nvPicPr>
        <p:blipFill>
          <a:blip r:embed="rId4"/>
          <a:stretch>
            <a:fillRect/>
          </a:stretch>
        </p:blipFill>
        <p:spPr>
          <a:xfrm>
            <a:off x="6903720" y="4297680"/>
            <a:ext cx="292608" cy="292608"/>
          </a:xfrm>
          <a:prstGeom prst="rect">
            <a:avLst/>
          </a:prstGeom>
        </p:spPr>
      </p:pic>
      <p:sp>
        <p:nvSpPr>
          <p:cNvPr id="16" name="Text 10"/>
          <p:cNvSpPr/>
          <p:nvPr/>
        </p:nvSpPr>
        <p:spPr>
          <a:xfrm>
            <a:off x="7498080" y="4114800"/>
            <a:ext cx="4206240" cy="82296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Longshoremen load and unload ships at the port, they don't sail</a:t>
            </a:r>
            <a:endParaRPr lang="en-US" sz="1250" dirty="0"/>
          </a:p>
        </p:txBody>
      </p:sp>
      <p:sp>
        <p:nvSpPr>
          <p:cNvPr id="17" name="Shape 11"/>
          <p:cNvSpPr/>
          <p:nvPr/>
        </p:nvSpPr>
        <p:spPr>
          <a:xfrm>
            <a:off x="6766560" y="5074920"/>
            <a:ext cx="566928" cy="566928"/>
          </a:xfrm>
          <a:prstGeom prst="ellipse">
            <a:avLst/>
          </a:prstGeom>
          <a:solidFill>
            <a:srgbClr val="0A2263"/>
          </a:solidFill>
          <a:ln/>
        </p:spPr>
      </p:sp>
      <p:pic>
        <p:nvPicPr>
          <p:cNvPr id="18" name="Image 4" descr="/home/claude/maritime_ppt/icon_hardhat_white.png">    </p:cNvPr>
          <p:cNvPicPr>
            <a:picLocks noChangeAspect="1"/>
          </p:cNvPicPr>
          <p:nvPr/>
        </p:nvPicPr>
        <p:blipFill>
          <a:blip r:embed="rId5"/>
          <a:stretch>
            <a:fillRect/>
          </a:stretch>
        </p:blipFill>
        <p:spPr>
          <a:xfrm>
            <a:off x="6903720" y="5212080"/>
            <a:ext cx="292608" cy="292608"/>
          </a:xfrm>
          <a:prstGeom prst="rect">
            <a:avLst/>
          </a:prstGeom>
        </p:spPr>
      </p:pic>
      <p:sp>
        <p:nvSpPr>
          <p:cNvPr id="19" name="Text 12"/>
          <p:cNvSpPr/>
          <p:nvPr/>
        </p:nvSpPr>
        <p:spPr>
          <a:xfrm>
            <a:off x="7498080" y="5029200"/>
            <a:ext cx="4206240" cy="82296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Offshore crew on supply vessels and rigs often hold the same mariner credentials</a:t>
            </a:r>
            <a:endParaRPr lang="en-US" sz="1250" dirty="0"/>
          </a:p>
        </p:txBody>
      </p:sp>
      <p:sp>
        <p:nvSpPr>
          <p:cNvPr id="20" name="Shape 13"/>
          <p:cNvSpPr/>
          <p:nvPr/>
        </p:nvSpPr>
        <p:spPr>
          <a:xfrm>
            <a:off x="548640" y="2743200"/>
            <a:ext cx="5852160" cy="2834640"/>
          </a:xfrm>
          <a:prstGeom prst="roundRect">
            <a:avLst>
              <a:gd name="adj" fmla="val 3871"/>
            </a:avLst>
          </a:prstGeom>
          <a:solidFill>
            <a:srgbClr val="EEF3FB"/>
          </a:solidFill>
          <a:ln/>
        </p:spPr>
      </p:sp>
      <p:sp>
        <p:nvSpPr>
          <p:cNvPr id="21" name="Text 14"/>
          <p:cNvSpPr/>
          <p:nvPr/>
        </p:nvSpPr>
        <p:spPr>
          <a:xfrm>
            <a:off x="822960" y="2971800"/>
            <a:ext cx="5394960" cy="365760"/>
          </a:xfrm>
          <a:prstGeom prst="rect">
            <a:avLst/>
          </a:prstGeom>
          <a:noFill/>
          <a:ln/>
        </p:spPr>
        <p:txBody>
          <a:bodyPr wrap="square" rtlCol="0" anchor="ctr"/>
          <a:lstStyle/>
          <a:p>
            <a:pPr indent="0" marL="0">
              <a:buNone/>
            </a:pPr>
            <a:r>
              <a:rPr lang="en-US" sz="1600" b="1" dirty="0">
                <a:solidFill>
                  <a:srgbClr val="0A2263"/>
                </a:solidFill>
                <a:latin typeface="Cambria" pitchFamily="34" charset="0"/>
                <a:ea typeface="Cambria" pitchFamily="34" charset="-122"/>
                <a:cs typeface="Cambria" pitchFamily="34" charset="-120"/>
              </a:rPr>
              <a:t>Two Careers, Plus a Close Cousin</a:t>
            </a:r>
            <a:endParaRPr lang="en-US" sz="1600" dirty="0"/>
          </a:p>
        </p:txBody>
      </p:sp>
      <p:sp>
        <p:nvSpPr>
          <p:cNvPr id="22" name="Text 15"/>
          <p:cNvSpPr/>
          <p:nvPr/>
        </p:nvSpPr>
        <p:spPr>
          <a:xfrm>
            <a:off x="822960" y="3429000"/>
            <a:ext cx="5394960" cy="2057400"/>
          </a:xfrm>
          <a:prstGeom prst="rect">
            <a:avLst/>
          </a:prstGeom>
          <a:noFill/>
          <a:ln/>
        </p:spPr>
        <p:txBody>
          <a:bodyPr wrap="square" rtlCol="0" anchor="t"/>
          <a:lstStyle/>
          <a:p>
            <a:pPr indent="0" marL="0">
              <a:lnSpc>
                <a:spcPts val="1500"/>
              </a:lnSpc>
              <a:buNone/>
            </a:pPr>
            <a:r>
              <a:rPr lang="en-US" sz="1250" b="1" dirty="0">
                <a:solidFill>
                  <a:srgbClr val="1A1F2E"/>
                </a:solidFill>
                <a:latin typeface="Calibri" pitchFamily="34" charset="0"/>
                <a:ea typeface="Calibri" pitchFamily="34" charset="-122"/>
                <a:cs typeface="Calibri" pitchFamily="34" charset="-120"/>
              </a:rPr>
              <a:t>⚓ Merchant Marine</a:t>
            </a:r>
            <a:endParaRPr lang="en-US" sz="1250" dirty="0"/>
          </a:p>
          <a:p>
            <a:pPr indent="0" marL="0">
              <a:lnSpc>
                <a:spcPts val="1500"/>
              </a:lnSpc>
              <a:buNone/>
            </a:pPr>
            <a:r>
              <a:rPr lang="en-US" sz="1250" dirty="0">
                <a:solidFill>
                  <a:srgbClr val="5A6478"/>
                </a:solidFill>
                <a:latin typeface="Calibri" pitchFamily="34" charset="0"/>
                <a:ea typeface="Calibri" pitchFamily="34" charset="-122"/>
                <a:cs typeface="Calibri" pitchFamily="34" charset="-120"/>
              </a:rPr>
              <a:t>sail on ships in the deck, engine, or steward department
</a:t>
            </a:r>
            <a:endParaRPr lang="en-US" sz="1250" dirty="0"/>
          </a:p>
          <a:p>
            <a:pPr indent="0" marL="0">
              <a:lnSpc>
                <a:spcPts val="1500"/>
              </a:lnSpc>
              <a:buNone/>
            </a:pPr>
            <a:r>
              <a:rPr lang="en-US" sz="1250" b="1" dirty="0">
                <a:solidFill>
                  <a:srgbClr val="1A1F2E"/>
                </a:solidFill>
                <a:latin typeface="Calibri" pitchFamily="34" charset="0"/>
                <a:ea typeface="Calibri" pitchFamily="34" charset="-122"/>
                <a:cs typeface="Calibri" pitchFamily="34" charset="-120"/>
              </a:rPr>
              <a:t>🏗 Longshoreman</a:t>
            </a:r>
            <a:endParaRPr lang="en-US" sz="1250" dirty="0"/>
          </a:p>
          <a:p>
            <a:pPr indent="0" marL="0">
              <a:lnSpc>
                <a:spcPts val="1500"/>
              </a:lnSpc>
              <a:buNone/>
            </a:pPr>
            <a:r>
              <a:rPr lang="en-US" sz="1250" dirty="0">
                <a:solidFill>
                  <a:srgbClr val="5A6478"/>
                </a:solidFill>
                <a:latin typeface="Calibri" pitchFamily="34" charset="0"/>
                <a:ea typeface="Calibri" pitchFamily="34" charset="-122"/>
                <a:cs typeface="Calibri" pitchFamily="34" charset="-120"/>
              </a:rPr>
              <a:t>load and unload ships at the port, based on land
</a:t>
            </a:r>
            <a:endParaRPr lang="en-US" sz="1250" dirty="0"/>
          </a:p>
          <a:p>
            <a:pPr indent="0" marL="0">
              <a:lnSpc>
                <a:spcPts val="1500"/>
              </a:lnSpc>
              <a:buNone/>
            </a:pPr>
            <a:r>
              <a:rPr lang="en-US" sz="1250" b="1" dirty="0">
                <a:solidFill>
                  <a:srgbClr val="1A1F2E"/>
                </a:solidFill>
                <a:latin typeface="Calibri" pitchFamily="34" charset="0"/>
                <a:ea typeface="Calibri" pitchFamily="34" charset="-122"/>
                <a:cs typeface="Calibri" pitchFamily="34" charset="-120"/>
              </a:rPr>
              <a:t>🛢 Offshore</a:t>
            </a:r>
            <a:endParaRPr lang="en-US" sz="1250" dirty="0"/>
          </a:p>
          <a:p>
            <a:pPr indent="0" marL="0">
              <a:lnSpc>
                <a:spcPts val="1500"/>
              </a:lnSpc>
              <a:buNone/>
            </a:pPr>
            <a:r>
              <a:rPr lang="en-US" sz="1250" dirty="0">
                <a:solidFill>
                  <a:srgbClr val="5A6478"/>
                </a:solidFill>
                <a:latin typeface="Calibri" pitchFamily="34" charset="0"/>
                <a:ea typeface="Calibri" pitchFamily="34" charset="-122"/>
                <a:cs typeface="Calibri" pitchFamily="34" charset="-120"/>
              </a:rPr>
              <a:t>works rigs and platforms, often as a type of merchant mariner</a:t>
            </a:r>
            <a:endParaRPr lang="en-US" sz="1250" dirty="0"/>
          </a:p>
        </p:txBody>
      </p:sp>
      <p:sp>
        <p:nvSpPr>
          <p:cNvPr id="23" name="Text 16"/>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24" name="Text 17"/>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9FC"/>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CAREER PATHS</a:t>
            </a:r>
            <a:endParaRPr lang="en-US" sz="1250" dirty="0"/>
          </a:p>
        </p:txBody>
      </p:sp>
      <p:sp>
        <p:nvSpPr>
          <p:cNvPr id="3" name="Text 1"/>
          <p:cNvSpPr/>
          <p:nvPr/>
        </p:nvSpPr>
        <p:spPr>
          <a:xfrm>
            <a:off x="548640" y="731520"/>
            <a:ext cx="9601200" cy="640080"/>
          </a:xfrm>
          <a:prstGeom prst="rect">
            <a:avLst/>
          </a:prstGeom>
          <a:noFill/>
          <a:ln/>
        </p:spPr>
        <p:txBody>
          <a:bodyPr wrap="square" rtlCol="0" anchor="ctr"/>
          <a:lstStyle/>
          <a:p>
            <a:pPr indent="0" marL="0">
              <a:buNone/>
            </a:pPr>
            <a:r>
              <a:rPr lang="en-US" sz="3200" b="1" dirty="0">
                <a:solidFill>
                  <a:srgbClr val="1A1F2E"/>
                </a:solidFill>
                <a:latin typeface="Cambria" pitchFamily="34" charset="0"/>
                <a:ea typeface="Cambria" pitchFamily="34" charset="-122"/>
                <a:cs typeface="Cambria" pitchFamily="34" charset="-120"/>
              </a:rPr>
              <a:t>Three Powerful Career Paths</a:t>
            </a:r>
            <a:endParaRPr lang="en-US" sz="3200" dirty="0"/>
          </a:p>
        </p:txBody>
      </p:sp>
      <p:sp>
        <p:nvSpPr>
          <p:cNvPr id="4" name="Shape 2"/>
          <p:cNvSpPr/>
          <p:nvPr/>
        </p:nvSpPr>
        <p:spPr>
          <a:xfrm>
            <a:off x="548640" y="1691640"/>
            <a:ext cx="3520440" cy="4206240"/>
          </a:xfrm>
          <a:prstGeom prst="roundRect">
            <a:avLst>
              <a:gd name="adj" fmla="val 3636"/>
            </a:avLst>
          </a:prstGeom>
          <a:solidFill>
            <a:srgbClr val="FFFFFF"/>
          </a:solidFill>
          <a:ln w="12700">
            <a:solidFill>
              <a:srgbClr val="DCE4F2"/>
            </a:solidFill>
            <a:prstDash val="solid"/>
          </a:ln>
          <a:effectLst>
            <a:outerShdw sx="100000" sy="100000" kx="0" ky="0" algn="bl" rotWithShape="0" blurRad="101600" dist="38100" dir="5400000">
              <a:srgbClr val="1E2761">
                <a:alpha val="12000"/>
              </a:srgbClr>
            </a:outerShdw>
          </a:effectLst>
        </p:spPr>
      </p:sp>
      <p:sp>
        <p:nvSpPr>
          <p:cNvPr id="5" name="Shape 3"/>
          <p:cNvSpPr/>
          <p:nvPr/>
        </p:nvSpPr>
        <p:spPr>
          <a:xfrm>
            <a:off x="868680" y="2011680"/>
            <a:ext cx="822960" cy="822960"/>
          </a:xfrm>
          <a:prstGeom prst="ellipse">
            <a:avLst/>
          </a:prstGeom>
          <a:solidFill>
            <a:srgbClr val="00B4D8"/>
          </a:solidFill>
          <a:ln/>
        </p:spPr>
      </p:sp>
      <p:pic>
        <p:nvPicPr>
          <p:cNvPr id="6" name="Image 0" descr="/home/claude/maritime_ppt/icon_ship_white.png">    </p:cNvPr>
          <p:cNvPicPr>
            <a:picLocks noChangeAspect="1"/>
          </p:cNvPicPr>
          <p:nvPr/>
        </p:nvPicPr>
        <p:blipFill>
          <a:blip r:embed="rId1"/>
          <a:stretch>
            <a:fillRect/>
          </a:stretch>
        </p:blipFill>
        <p:spPr>
          <a:xfrm>
            <a:off x="1060704" y="2203704"/>
            <a:ext cx="438912" cy="438912"/>
          </a:xfrm>
          <a:prstGeom prst="rect">
            <a:avLst/>
          </a:prstGeom>
        </p:spPr>
      </p:pic>
      <p:sp>
        <p:nvSpPr>
          <p:cNvPr id="7" name="Text 4"/>
          <p:cNvSpPr/>
          <p:nvPr/>
        </p:nvSpPr>
        <p:spPr>
          <a:xfrm>
            <a:off x="868680" y="3017520"/>
            <a:ext cx="2880360" cy="640080"/>
          </a:xfrm>
          <a:prstGeom prst="rect">
            <a:avLst/>
          </a:prstGeom>
          <a:noFill/>
          <a:ln/>
        </p:spPr>
        <p:txBody>
          <a:bodyPr wrap="square" rtlCol="0" anchor="ctr"/>
          <a:lstStyle/>
          <a:p>
            <a:pPr indent="0" marL="0">
              <a:lnSpc>
                <a:spcPts val="1900"/>
              </a:lnSpc>
              <a:buNone/>
            </a:pPr>
            <a:r>
              <a:rPr lang="en-US" sz="1700" b="1" dirty="0">
                <a:solidFill>
                  <a:srgbClr val="1A1F2E"/>
                </a:solidFill>
                <a:latin typeface="Cambria" pitchFamily="34" charset="0"/>
                <a:ea typeface="Cambria" pitchFamily="34" charset="-122"/>
                <a:cs typeface="Cambria" pitchFamily="34" charset="-120"/>
              </a:rPr>
              <a:t>Merchant Marine</a:t>
            </a:r>
            <a:endParaRPr lang="en-US" sz="1700" dirty="0"/>
          </a:p>
        </p:txBody>
      </p:sp>
      <p:sp>
        <p:nvSpPr>
          <p:cNvPr id="8" name="Text 5"/>
          <p:cNvSpPr/>
          <p:nvPr/>
        </p:nvSpPr>
        <p:spPr>
          <a:xfrm>
            <a:off x="868680" y="3703320"/>
            <a:ext cx="2880360" cy="1737360"/>
          </a:xfrm>
          <a:prstGeom prst="rect">
            <a:avLst/>
          </a:prstGeom>
          <a:noFill/>
          <a:ln/>
        </p:spPr>
        <p:txBody>
          <a:bodyPr wrap="square" rtlCol="0" anchor="ctr"/>
          <a:lstStyle/>
          <a:p>
            <a:pPr indent="0" marL="0">
              <a:lnSpc>
                <a:spcPts val="1700"/>
              </a:lnSpc>
              <a:buNone/>
            </a:pPr>
            <a:r>
              <a:rPr lang="en-US" sz="1250" dirty="0">
                <a:solidFill>
                  <a:srgbClr val="5A6478"/>
                </a:solidFill>
                <a:latin typeface="Calibri" pitchFamily="34" charset="0"/>
                <a:ea typeface="Calibri" pitchFamily="34" charset="-122"/>
                <a:cs typeface="Calibri" pitchFamily="34" charset="-120"/>
              </a:rPr>
              <a:t>Sail on cargo ships, tankers, and tugboats in the deck, engine, or steward department. Navigate the bridge, run the engine room, or feed the crew.</a:t>
            </a:r>
            <a:endParaRPr lang="en-US" sz="1250" dirty="0"/>
          </a:p>
        </p:txBody>
      </p:sp>
      <p:sp>
        <p:nvSpPr>
          <p:cNvPr id="9" name="Text 6"/>
          <p:cNvSpPr/>
          <p:nvPr/>
        </p:nvSpPr>
        <p:spPr>
          <a:xfrm>
            <a:off x="868680" y="5394960"/>
            <a:ext cx="2880360" cy="320040"/>
          </a:xfrm>
          <a:prstGeom prst="rect">
            <a:avLst/>
          </a:prstGeom>
          <a:noFill/>
          <a:ln/>
        </p:spPr>
        <p:txBody>
          <a:bodyPr wrap="square" rtlCol="0" anchor="ctr"/>
          <a:lstStyle/>
          <a:p>
            <a:pPr indent="0" marL="0">
              <a:buNone/>
            </a:pPr>
            <a:r>
              <a:rPr lang="en-US" sz="1050" b="1" i="1" dirty="0">
                <a:solidFill>
                  <a:srgbClr val="00B4D8"/>
                </a:solidFill>
                <a:latin typeface="Calibri" pitchFamily="34" charset="0"/>
                <a:ea typeface="Calibri" pitchFamily="34" charset="-122"/>
                <a:cs typeface="Calibri" pitchFamily="34" charset="-120"/>
              </a:rPr>
              <a:t>↳ Full path detail ahead</a:t>
            </a:r>
            <a:endParaRPr lang="en-US" sz="1050" dirty="0"/>
          </a:p>
        </p:txBody>
      </p:sp>
      <p:sp>
        <p:nvSpPr>
          <p:cNvPr id="10" name="Shape 7"/>
          <p:cNvSpPr/>
          <p:nvPr/>
        </p:nvSpPr>
        <p:spPr>
          <a:xfrm>
            <a:off x="4343400" y="1691640"/>
            <a:ext cx="3520440" cy="4206240"/>
          </a:xfrm>
          <a:prstGeom prst="roundRect">
            <a:avLst>
              <a:gd name="adj" fmla="val 3636"/>
            </a:avLst>
          </a:prstGeom>
          <a:solidFill>
            <a:srgbClr val="FFFFFF"/>
          </a:solidFill>
          <a:ln w="12700">
            <a:solidFill>
              <a:srgbClr val="DCE4F2"/>
            </a:solidFill>
            <a:prstDash val="solid"/>
          </a:ln>
          <a:effectLst>
            <a:outerShdw sx="100000" sy="100000" kx="0" ky="0" algn="bl" rotWithShape="0" blurRad="101600" dist="38100" dir="5400000">
              <a:srgbClr val="1E2761">
                <a:alpha val="12000"/>
              </a:srgbClr>
            </a:outerShdw>
          </a:effectLst>
        </p:spPr>
      </p:sp>
      <p:sp>
        <p:nvSpPr>
          <p:cNvPr id="11" name="Shape 8"/>
          <p:cNvSpPr/>
          <p:nvPr/>
        </p:nvSpPr>
        <p:spPr>
          <a:xfrm>
            <a:off x="4663440" y="2011680"/>
            <a:ext cx="822960" cy="822960"/>
          </a:xfrm>
          <a:prstGeom prst="ellipse">
            <a:avLst/>
          </a:prstGeom>
          <a:solidFill>
            <a:srgbClr val="F4A223"/>
          </a:solidFill>
          <a:ln/>
        </p:spPr>
      </p:sp>
      <p:pic>
        <p:nvPicPr>
          <p:cNvPr id="12" name="Image 1" descr="/home/claude/maritime_ppt/icon_truckloading_white.png">    </p:cNvPr>
          <p:cNvPicPr>
            <a:picLocks noChangeAspect="1"/>
          </p:cNvPicPr>
          <p:nvPr/>
        </p:nvPicPr>
        <p:blipFill>
          <a:blip r:embed="rId2"/>
          <a:stretch>
            <a:fillRect/>
          </a:stretch>
        </p:blipFill>
        <p:spPr>
          <a:xfrm>
            <a:off x="4855464" y="2203704"/>
            <a:ext cx="438912" cy="438912"/>
          </a:xfrm>
          <a:prstGeom prst="rect">
            <a:avLst/>
          </a:prstGeom>
        </p:spPr>
      </p:pic>
      <p:sp>
        <p:nvSpPr>
          <p:cNvPr id="13" name="Text 9"/>
          <p:cNvSpPr/>
          <p:nvPr/>
        </p:nvSpPr>
        <p:spPr>
          <a:xfrm>
            <a:off x="4663440" y="3017520"/>
            <a:ext cx="2880360" cy="640080"/>
          </a:xfrm>
          <a:prstGeom prst="rect">
            <a:avLst/>
          </a:prstGeom>
          <a:noFill/>
          <a:ln/>
        </p:spPr>
        <p:txBody>
          <a:bodyPr wrap="square" rtlCol="0" anchor="ctr"/>
          <a:lstStyle/>
          <a:p>
            <a:pPr indent="0" marL="0">
              <a:lnSpc>
                <a:spcPts val="1900"/>
              </a:lnSpc>
              <a:buNone/>
            </a:pPr>
            <a:r>
              <a:rPr lang="en-US" sz="1700" b="1" dirty="0">
                <a:solidFill>
                  <a:srgbClr val="1A1F2E"/>
                </a:solidFill>
                <a:latin typeface="Cambria" pitchFamily="34" charset="0"/>
                <a:ea typeface="Cambria" pitchFamily="34" charset="-122"/>
                <a:cs typeface="Cambria" pitchFamily="34" charset="-120"/>
              </a:rPr>
              <a:t>Longshoreman</a:t>
            </a:r>
            <a:endParaRPr lang="en-US" sz="1700" dirty="0"/>
          </a:p>
        </p:txBody>
      </p:sp>
      <p:sp>
        <p:nvSpPr>
          <p:cNvPr id="14" name="Text 10"/>
          <p:cNvSpPr/>
          <p:nvPr/>
        </p:nvSpPr>
        <p:spPr>
          <a:xfrm>
            <a:off x="4663440" y="3703320"/>
            <a:ext cx="2880360" cy="1737360"/>
          </a:xfrm>
          <a:prstGeom prst="rect">
            <a:avLst/>
          </a:prstGeom>
          <a:noFill/>
          <a:ln/>
        </p:spPr>
        <p:txBody>
          <a:bodyPr wrap="square" rtlCol="0" anchor="ctr"/>
          <a:lstStyle/>
          <a:p>
            <a:pPr indent="0" marL="0">
              <a:lnSpc>
                <a:spcPts val="1700"/>
              </a:lnSpc>
              <a:buNone/>
            </a:pPr>
            <a:r>
              <a:rPr lang="en-US" sz="1250" dirty="0">
                <a:solidFill>
                  <a:srgbClr val="5A6478"/>
                </a:solidFill>
                <a:latin typeface="Calibri" pitchFamily="34" charset="0"/>
                <a:ea typeface="Calibri" pitchFamily="34" charset="-122"/>
                <a:cs typeface="Calibri" pitchFamily="34" charset="-120"/>
              </a:rPr>
              <a:t>Load and unload ships at the port. Land-based, no sailing. Some of the highest-paying blue-collar work in America.</a:t>
            </a:r>
            <a:endParaRPr lang="en-US" sz="1250" dirty="0"/>
          </a:p>
        </p:txBody>
      </p:sp>
      <p:sp>
        <p:nvSpPr>
          <p:cNvPr id="15" name="Text 11"/>
          <p:cNvSpPr/>
          <p:nvPr/>
        </p:nvSpPr>
        <p:spPr>
          <a:xfrm>
            <a:off x="4663440" y="5394960"/>
            <a:ext cx="2880360" cy="320040"/>
          </a:xfrm>
          <a:prstGeom prst="rect">
            <a:avLst/>
          </a:prstGeom>
          <a:noFill/>
          <a:ln/>
        </p:spPr>
        <p:txBody>
          <a:bodyPr wrap="square" rtlCol="0" anchor="ctr"/>
          <a:lstStyle/>
          <a:p>
            <a:pPr indent="0" marL="0">
              <a:buNone/>
            </a:pPr>
            <a:r>
              <a:rPr lang="en-US" sz="1050" b="1" i="1" dirty="0">
                <a:solidFill>
                  <a:srgbClr val="F4A223"/>
                </a:solidFill>
                <a:latin typeface="Calibri" pitchFamily="34" charset="0"/>
                <a:ea typeface="Calibri" pitchFamily="34" charset="-122"/>
                <a:cs typeface="Calibri" pitchFamily="34" charset="-120"/>
              </a:rPr>
              <a:t>↳ Full path detail ahead</a:t>
            </a:r>
            <a:endParaRPr lang="en-US" sz="1050" dirty="0"/>
          </a:p>
        </p:txBody>
      </p:sp>
      <p:sp>
        <p:nvSpPr>
          <p:cNvPr id="16" name="Shape 12"/>
          <p:cNvSpPr/>
          <p:nvPr/>
        </p:nvSpPr>
        <p:spPr>
          <a:xfrm>
            <a:off x="8138160" y="1691640"/>
            <a:ext cx="3520440" cy="4206240"/>
          </a:xfrm>
          <a:prstGeom prst="roundRect">
            <a:avLst>
              <a:gd name="adj" fmla="val 3636"/>
            </a:avLst>
          </a:prstGeom>
          <a:solidFill>
            <a:srgbClr val="FFFFFF"/>
          </a:solidFill>
          <a:ln w="12700">
            <a:solidFill>
              <a:srgbClr val="DCE4F2"/>
            </a:solidFill>
            <a:prstDash val="solid"/>
          </a:ln>
          <a:effectLst>
            <a:outerShdw sx="100000" sy="100000" kx="0" ky="0" algn="bl" rotWithShape="0" blurRad="101600" dist="38100" dir="5400000">
              <a:srgbClr val="1E2761">
                <a:alpha val="12000"/>
              </a:srgbClr>
            </a:outerShdw>
          </a:effectLst>
        </p:spPr>
      </p:sp>
      <p:sp>
        <p:nvSpPr>
          <p:cNvPr id="17" name="Shape 13"/>
          <p:cNvSpPr/>
          <p:nvPr/>
        </p:nvSpPr>
        <p:spPr>
          <a:xfrm>
            <a:off x="8458200" y="2011680"/>
            <a:ext cx="822960" cy="822960"/>
          </a:xfrm>
          <a:prstGeom prst="ellipse">
            <a:avLst/>
          </a:prstGeom>
          <a:solidFill>
            <a:srgbClr val="0A2263"/>
          </a:solidFill>
          <a:ln/>
        </p:spPr>
      </p:sp>
      <p:pic>
        <p:nvPicPr>
          <p:cNvPr id="18" name="Image 2" descr="/home/claude/maritime_ppt/icon_hardhat_white.png">    </p:cNvPr>
          <p:cNvPicPr>
            <a:picLocks noChangeAspect="1"/>
          </p:cNvPicPr>
          <p:nvPr/>
        </p:nvPicPr>
        <p:blipFill>
          <a:blip r:embed="rId3"/>
          <a:stretch>
            <a:fillRect/>
          </a:stretch>
        </p:blipFill>
        <p:spPr>
          <a:xfrm>
            <a:off x="8650224" y="2203704"/>
            <a:ext cx="438912" cy="438912"/>
          </a:xfrm>
          <a:prstGeom prst="rect">
            <a:avLst/>
          </a:prstGeom>
        </p:spPr>
      </p:pic>
      <p:sp>
        <p:nvSpPr>
          <p:cNvPr id="19" name="Text 14"/>
          <p:cNvSpPr/>
          <p:nvPr/>
        </p:nvSpPr>
        <p:spPr>
          <a:xfrm>
            <a:off x="8458200" y="3017520"/>
            <a:ext cx="2880360" cy="640080"/>
          </a:xfrm>
          <a:prstGeom prst="rect">
            <a:avLst/>
          </a:prstGeom>
          <a:noFill/>
          <a:ln/>
        </p:spPr>
        <p:txBody>
          <a:bodyPr wrap="square" rtlCol="0" anchor="ctr"/>
          <a:lstStyle/>
          <a:p>
            <a:pPr indent="0" marL="0">
              <a:lnSpc>
                <a:spcPts val="1900"/>
              </a:lnSpc>
              <a:buNone/>
            </a:pPr>
            <a:r>
              <a:rPr lang="en-US" sz="1700" b="1" dirty="0">
                <a:solidFill>
                  <a:srgbClr val="1A1F2E"/>
                </a:solidFill>
                <a:latin typeface="Cambria" pitchFamily="34" charset="0"/>
                <a:ea typeface="Cambria" pitchFamily="34" charset="-122"/>
                <a:cs typeface="Cambria" pitchFamily="34" charset="-120"/>
              </a:rPr>
              <a:t>Offshore</a:t>
            </a:r>
            <a:endParaRPr lang="en-US" sz="1700" dirty="0"/>
          </a:p>
        </p:txBody>
      </p:sp>
      <p:sp>
        <p:nvSpPr>
          <p:cNvPr id="20" name="Text 15"/>
          <p:cNvSpPr/>
          <p:nvPr/>
        </p:nvSpPr>
        <p:spPr>
          <a:xfrm>
            <a:off x="8458200" y="3703320"/>
            <a:ext cx="2880360" cy="1737360"/>
          </a:xfrm>
          <a:prstGeom prst="rect">
            <a:avLst/>
          </a:prstGeom>
          <a:noFill/>
          <a:ln/>
        </p:spPr>
        <p:txBody>
          <a:bodyPr wrap="square" rtlCol="0" anchor="ctr"/>
          <a:lstStyle/>
          <a:p>
            <a:pPr indent="0" marL="0">
              <a:lnSpc>
                <a:spcPts val="1700"/>
              </a:lnSpc>
              <a:buNone/>
            </a:pPr>
            <a:r>
              <a:rPr lang="en-US" sz="1250" dirty="0">
                <a:solidFill>
                  <a:srgbClr val="5A6478"/>
                </a:solidFill>
                <a:latin typeface="Calibri" pitchFamily="34" charset="0"/>
                <a:ea typeface="Calibri" pitchFamily="34" charset="-122"/>
                <a:cs typeface="Calibri" pitchFamily="34" charset="-120"/>
              </a:rPr>
              <a:t>Work on oil, gas, and wind platforms at sea. Many offshore roles are held by merchant mariners who hold the same credentials as shipboard crew.</a:t>
            </a:r>
            <a:endParaRPr lang="en-US" sz="1250" dirty="0"/>
          </a:p>
        </p:txBody>
      </p:sp>
      <p:sp>
        <p:nvSpPr>
          <p:cNvPr id="21" name="Text 16"/>
          <p:cNvSpPr/>
          <p:nvPr/>
        </p:nvSpPr>
        <p:spPr>
          <a:xfrm>
            <a:off x="8458200" y="5394960"/>
            <a:ext cx="2880360" cy="320040"/>
          </a:xfrm>
          <a:prstGeom prst="rect">
            <a:avLst/>
          </a:prstGeom>
          <a:noFill/>
          <a:ln/>
        </p:spPr>
        <p:txBody>
          <a:bodyPr wrap="square" rtlCol="0" anchor="ctr"/>
          <a:lstStyle/>
          <a:p>
            <a:pPr indent="0" marL="0">
              <a:buNone/>
            </a:pPr>
            <a:r>
              <a:rPr lang="en-US" sz="1050" b="1" i="1" dirty="0">
                <a:solidFill>
                  <a:srgbClr val="0A2263"/>
                </a:solidFill>
                <a:latin typeface="Calibri" pitchFamily="34" charset="0"/>
                <a:ea typeface="Calibri" pitchFamily="34" charset="-122"/>
                <a:cs typeface="Calibri" pitchFamily="34" charset="-120"/>
              </a:rPr>
              <a:t>↳ Full path detail ahead</a:t>
            </a:r>
            <a:endParaRPr lang="en-US" sz="1050" dirty="0"/>
          </a:p>
        </p:txBody>
      </p:sp>
      <p:sp>
        <p:nvSpPr>
          <p:cNvPr id="22" name="Text 17"/>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23" name="Text 18"/>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CAREER OUTLOOK</a:t>
            </a:r>
            <a:endParaRPr lang="en-US" sz="1250" dirty="0"/>
          </a:p>
        </p:txBody>
      </p:sp>
      <p:sp>
        <p:nvSpPr>
          <p:cNvPr id="3" name="Text 1"/>
          <p:cNvSpPr/>
          <p:nvPr/>
        </p:nvSpPr>
        <p:spPr>
          <a:xfrm>
            <a:off x="548640" y="731520"/>
            <a:ext cx="9144000" cy="640080"/>
          </a:xfrm>
          <a:prstGeom prst="rect">
            <a:avLst/>
          </a:prstGeom>
          <a:noFill/>
          <a:ln/>
        </p:spPr>
        <p:txBody>
          <a:bodyPr wrap="square" rtlCol="0" anchor="ctr"/>
          <a:lstStyle/>
          <a:p>
            <a:pPr indent="0" marL="0">
              <a:buNone/>
            </a:pPr>
            <a:r>
              <a:rPr lang="en-US" sz="3200" b="1" dirty="0">
                <a:solidFill>
                  <a:srgbClr val="1A1F2E"/>
                </a:solidFill>
                <a:latin typeface="Cambria" pitchFamily="34" charset="0"/>
                <a:ea typeface="Cambria" pitchFamily="34" charset="-122"/>
                <a:cs typeface="Cambria" pitchFamily="34" charset="-120"/>
              </a:rPr>
              <a:t>Salary &amp; Career Outlook</a:t>
            </a:r>
            <a:endParaRPr lang="en-US" sz="3200" dirty="0"/>
          </a:p>
        </p:txBody>
      </p:sp>
      <p:sp>
        <p:nvSpPr>
          <p:cNvPr id="4" name="Text 2"/>
          <p:cNvSpPr/>
          <p:nvPr/>
        </p:nvSpPr>
        <p:spPr>
          <a:xfrm>
            <a:off x="548640" y="1353312"/>
            <a:ext cx="9601200" cy="365760"/>
          </a:xfrm>
          <a:prstGeom prst="rect">
            <a:avLst/>
          </a:prstGeom>
          <a:noFill/>
          <a:ln/>
        </p:spPr>
        <p:txBody>
          <a:bodyPr wrap="square" rtlCol="0" anchor="ctr"/>
          <a:lstStyle/>
          <a:p>
            <a:pPr indent="0" marL="0">
              <a:buNone/>
            </a:pPr>
            <a:r>
              <a:rPr lang="en-US" sz="1300" i="1" dirty="0">
                <a:solidFill>
                  <a:srgbClr val="5A6478"/>
                </a:solidFill>
                <a:latin typeface="Calibri" pitchFamily="34" charset="0"/>
                <a:ea typeface="Calibri" pitchFamily="34" charset="-122"/>
                <a:cs typeface="Calibri" pitchFamily="34" charset="-120"/>
              </a:rPr>
              <a:t>Pay depends on your role, employer, location, and certifications.</a:t>
            </a:r>
            <a:endParaRPr lang="en-US" sz="1300" dirty="0"/>
          </a:p>
        </p:txBody>
      </p:sp>
      <p:sp>
        <p:nvSpPr>
          <p:cNvPr id="5" name="Shape 3"/>
          <p:cNvSpPr/>
          <p:nvPr/>
        </p:nvSpPr>
        <p:spPr>
          <a:xfrm>
            <a:off x="548640" y="1737360"/>
            <a:ext cx="11064240" cy="576072"/>
          </a:xfrm>
          <a:prstGeom prst="roundRect">
            <a:avLst>
              <a:gd name="adj" fmla="val 15873"/>
            </a:avLst>
          </a:prstGeom>
          <a:solidFill>
            <a:srgbClr val="F7F9FC"/>
          </a:solidFill>
          <a:ln/>
        </p:spPr>
      </p:sp>
      <p:sp>
        <p:nvSpPr>
          <p:cNvPr id="6" name="Shape 4"/>
          <p:cNvSpPr/>
          <p:nvPr/>
        </p:nvSpPr>
        <p:spPr>
          <a:xfrm>
            <a:off x="713232" y="1828800"/>
            <a:ext cx="402336" cy="402336"/>
          </a:xfrm>
          <a:prstGeom prst="ellipse">
            <a:avLst/>
          </a:prstGeom>
          <a:solidFill>
            <a:srgbClr val="0A2263"/>
          </a:solidFill>
          <a:ln/>
        </p:spPr>
      </p:sp>
      <p:pic>
        <p:nvPicPr>
          <p:cNvPr id="7" name="Image 0" descr="/home/claude/maritime_ppt/icon_ship_white.png">    </p:cNvPr>
          <p:cNvPicPr>
            <a:picLocks noChangeAspect="1"/>
          </p:cNvPicPr>
          <p:nvPr/>
        </p:nvPicPr>
        <p:blipFill>
          <a:blip r:embed="rId1"/>
          <a:stretch>
            <a:fillRect/>
          </a:stretch>
        </p:blipFill>
        <p:spPr>
          <a:xfrm>
            <a:off x="813816" y="1929384"/>
            <a:ext cx="201168" cy="201168"/>
          </a:xfrm>
          <a:prstGeom prst="rect">
            <a:avLst/>
          </a:prstGeom>
        </p:spPr>
      </p:pic>
      <p:sp>
        <p:nvSpPr>
          <p:cNvPr id="8" name="Text 5"/>
          <p:cNvSpPr/>
          <p:nvPr/>
        </p:nvSpPr>
        <p:spPr>
          <a:xfrm>
            <a:off x="1325880" y="1737360"/>
            <a:ext cx="6309360" cy="576072"/>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Ordinary Seaman (entry mariner)</a:t>
            </a:r>
            <a:endParaRPr lang="en-US" sz="1300" dirty="0"/>
          </a:p>
        </p:txBody>
      </p:sp>
      <p:sp>
        <p:nvSpPr>
          <p:cNvPr id="9" name="Text 6"/>
          <p:cNvSpPr/>
          <p:nvPr/>
        </p:nvSpPr>
        <p:spPr>
          <a:xfrm>
            <a:off x="7772400" y="1737360"/>
            <a:ext cx="2743200" cy="576072"/>
          </a:xfrm>
          <a:prstGeom prst="rect">
            <a:avLst/>
          </a:prstGeom>
          <a:noFill/>
          <a:ln/>
        </p:spPr>
        <p:txBody>
          <a:bodyPr wrap="square" rtlCol="0" anchor="ctr"/>
          <a:lstStyle/>
          <a:p>
            <a:pPr algn="r" indent="0" marL="0">
              <a:buNone/>
            </a:pPr>
            <a:r>
              <a:rPr lang="en-US" sz="1500" b="1" dirty="0">
                <a:solidFill>
                  <a:srgbClr val="00B4D8"/>
                </a:solidFill>
                <a:latin typeface="Cambria" pitchFamily="34" charset="0"/>
                <a:ea typeface="Cambria" pitchFamily="34" charset="-122"/>
                <a:cs typeface="Cambria" pitchFamily="34" charset="-120"/>
              </a:rPr>
              <a:t>$35,000 to $45,000</a:t>
            </a:r>
            <a:endParaRPr lang="en-US" sz="1500" dirty="0"/>
          </a:p>
        </p:txBody>
      </p:sp>
      <p:sp>
        <p:nvSpPr>
          <p:cNvPr id="10" name="Text 7"/>
          <p:cNvSpPr/>
          <p:nvPr/>
        </p:nvSpPr>
        <p:spPr>
          <a:xfrm>
            <a:off x="10561320" y="1737360"/>
            <a:ext cx="960120" cy="576072"/>
          </a:xfrm>
          <a:prstGeom prst="rect">
            <a:avLst/>
          </a:prstGeom>
          <a:noFill/>
          <a:ln/>
        </p:spPr>
        <p:txBody>
          <a:bodyPr wrap="square" rtlCol="0" anchor="ctr"/>
          <a:lstStyle/>
          <a:p>
            <a:pPr algn="l" indent="0" marL="0">
              <a:buNone/>
            </a:pPr>
            <a:r>
              <a:rPr lang="en-US" sz="900" i="1" dirty="0">
                <a:solidFill>
                  <a:srgbClr val="5A6478"/>
                </a:solidFill>
                <a:latin typeface="Calibri" pitchFamily="34" charset="0"/>
                <a:ea typeface="Calibri" pitchFamily="34" charset="-122"/>
                <a:cs typeface="Calibri" pitchFamily="34" charset="-120"/>
              </a:rPr>
              <a:t>per year</a:t>
            </a:r>
            <a:endParaRPr lang="en-US" sz="900" dirty="0"/>
          </a:p>
        </p:txBody>
      </p:sp>
      <p:sp>
        <p:nvSpPr>
          <p:cNvPr id="11" name="Shape 8"/>
          <p:cNvSpPr/>
          <p:nvPr/>
        </p:nvSpPr>
        <p:spPr>
          <a:xfrm>
            <a:off x="548640" y="2423160"/>
            <a:ext cx="11064240" cy="576072"/>
          </a:xfrm>
          <a:prstGeom prst="roundRect">
            <a:avLst>
              <a:gd name="adj" fmla="val 15873"/>
            </a:avLst>
          </a:prstGeom>
          <a:solidFill>
            <a:srgbClr val="F7F9FC"/>
          </a:solidFill>
          <a:ln/>
        </p:spPr>
      </p:sp>
      <p:sp>
        <p:nvSpPr>
          <p:cNvPr id="12" name="Shape 9"/>
          <p:cNvSpPr/>
          <p:nvPr/>
        </p:nvSpPr>
        <p:spPr>
          <a:xfrm>
            <a:off x="713232" y="2514600"/>
            <a:ext cx="402336" cy="402336"/>
          </a:xfrm>
          <a:prstGeom prst="ellipse">
            <a:avLst/>
          </a:prstGeom>
          <a:solidFill>
            <a:srgbClr val="0A2263"/>
          </a:solidFill>
          <a:ln/>
        </p:spPr>
      </p:sp>
      <p:pic>
        <p:nvPicPr>
          <p:cNvPr id="13" name="Image 1" descr="/home/claude/maritime_ppt/icon_anchor_white.png">    </p:cNvPr>
          <p:cNvPicPr>
            <a:picLocks noChangeAspect="1"/>
          </p:cNvPicPr>
          <p:nvPr/>
        </p:nvPicPr>
        <p:blipFill>
          <a:blip r:embed="rId2"/>
          <a:stretch>
            <a:fillRect/>
          </a:stretch>
        </p:blipFill>
        <p:spPr>
          <a:xfrm>
            <a:off x="813816" y="2615184"/>
            <a:ext cx="201168" cy="201168"/>
          </a:xfrm>
          <a:prstGeom prst="rect">
            <a:avLst/>
          </a:prstGeom>
        </p:spPr>
      </p:pic>
      <p:sp>
        <p:nvSpPr>
          <p:cNvPr id="14" name="Text 10"/>
          <p:cNvSpPr/>
          <p:nvPr/>
        </p:nvSpPr>
        <p:spPr>
          <a:xfrm>
            <a:off x="1325880" y="2423160"/>
            <a:ext cx="6309360" cy="576072"/>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Able Seaman</a:t>
            </a:r>
            <a:endParaRPr lang="en-US" sz="1300" dirty="0"/>
          </a:p>
        </p:txBody>
      </p:sp>
      <p:sp>
        <p:nvSpPr>
          <p:cNvPr id="15" name="Text 11"/>
          <p:cNvSpPr/>
          <p:nvPr/>
        </p:nvSpPr>
        <p:spPr>
          <a:xfrm>
            <a:off x="7772400" y="2423160"/>
            <a:ext cx="2743200" cy="576072"/>
          </a:xfrm>
          <a:prstGeom prst="rect">
            <a:avLst/>
          </a:prstGeom>
          <a:noFill/>
          <a:ln/>
        </p:spPr>
        <p:txBody>
          <a:bodyPr wrap="square" rtlCol="0" anchor="ctr"/>
          <a:lstStyle/>
          <a:p>
            <a:pPr algn="r" indent="0" marL="0">
              <a:buNone/>
            </a:pPr>
            <a:r>
              <a:rPr lang="en-US" sz="1500" b="1" dirty="0">
                <a:solidFill>
                  <a:srgbClr val="00B4D8"/>
                </a:solidFill>
                <a:latin typeface="Cambria" pitchFamily="34" charset="0"/>
                <a:ea typeface="Cambria" pitchFamily="34" charset="-122"/>
                <a:cs typeface="Cambria" pitchFamily="34" charset="-120"/>
              </a:rPr>
              <a:t>$45,000 to $60,000</a:t>
            </a:r>
            <a:endParaRPr lang="en-US" sz="1500" dirty="0"/>
          </a:p>
        </p:txBody>
      </p:sp>
      <p:sp>
        <p:nvSpPr>
          <p:cNvPr id="16" name="Text 12"/>
          <p:cNvSpPr/>
          <p:nvPr/>
        </p:nvSpPr>
        <p:spPr>
          <a:xfrm>
            <a:off x="10561320" y="2423160"/>
            <a:ext cx="960120" cy="576072"/>
          </a:xfrm>
          <a:prstGeom prst="rect">
            <a:avLst/>
          </a:prstGeom>
          <a:noFill/>
          <a:ln/>
        </p:spPr>
        <p:txBody>
          <a:bodyPr wrap="square" rtlCol="0" anchor="ctr"/>
          <a:lstStyle/>
          <a:p>
            <a:pPr algn="l" indent="0" marL="0">
              <a:buNone/>
            </a:pPr>
            <a:r>
              <a:rPr lang="en-US" sz="900" i="1" dirty="0">
                <a:solidFill>
                  <a:srgbClr val="5A6478"/>
                </a:solidFill>
                <a:latin typeface="Calibri" pitchFamily="34" charset="0"/>
                <a:ea typeface="Calibri" pitchFamily="34" charset="-122"/>
                <a:cs typeface="Calibri" pitchFamily="34" charset="-120"/>
              </a:rPr>
              <a:t>per year</a:t>
            </a:r>
            <a:endParaRPr lang="en-US" sz="900" dirty="0"/>
          </a:p>
        </p:txBody>
      </p:sp>
      <p:sp>
        <p:nvSpPr>
          <p:cNvPr id="17" name="Shape 13"/>
          <p:cNvSpPr/>
          <p:nvPr/>
        </p:nvSpPr>
        <p:spPr>
          <a:xfrm>
            <a:off x="548640" y="3108960"/>
            <a:ext cx="11064240" cy="576072"/>
          </a:xfrm>
          <a:prstGeom prst="roundRect">
            <a:avLst>
              <a:gd name="adj" fmla="val 15873"/>
            </a:avLst>
          </a:prstGeom>
          <a:solidFill>
            <a:srgbClr val="F7F9FC"/>
          </a:solidFill>
          <a:ln/>
        </p:spPr>
      </p:sp>
      <p:sp>
        <p:nvSpPr>
          <p:cNvPr id="18" name="Shape 14"/>
          <p:cNvSpPr/>
          <p:nvPr/>
        </p:nvSpPr>
        <p:spPr>
          <a:xfrm>
            <a:off x="713232" y="3200400"/>
            <a:ext cx="402336" cy="402336"/>
          </a:xfrm>
          <a:prstGeom prst="ellipse">
            <a:avLst/>
          </a:prstGeom>
          <a:solidFill>
            <a:srgbClr val="0A2263"/>
          </a:solidFill>
          <a:ln/>
        </p:spPr>
      </p:sp>
      <p:pic>
        <p:nvPicPr>
          <p:cNvPr id="19" name="Image 2" descr="/home/claude/maritime_ppt/icon_utensils_white.png">    </p:cNvPr>
          <p:cNvPicPr>
            <a:picLocks noChangeAspect="1"/>
          </p:cNvPicPr>
          <p:nvPr/>
        </p:nvPicPr>
        <p:blipFill>
          <a:blip r:embed="rId3"/>
          <a:stretch>
            <a:fillRect/>
          </a:stretch>
        </p:blipFill>
        <p:spPr>
          <a:xfrm>
            <a:off x="813816" y="3300984"/>
            <a:ext cx="201168" cy="201168"/>
          </a:xfrm>
          <a:prstGeom prst="rect">
            <a:avLst/>
          </a:prstGeom>
        </p:spPr>
      </p:pic>
      <p:sp>
        <p:nvSpPr>
          <p:cNvPr id="20" name="Text 15"/>
          <p:cNvSpPr/>
          <p:nvPr/>
        </p:nvSpPr>
        <p:spPr>
          <a:xfrm>
            <a:off x="1325880" y="3108960"/>
            <a:ext cx="6309360" cy="576072"/>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Ship's Cook (Steward Dept.)</a:t>
            </a:r>
            <a:endParaRPr lang="en-US" sz="1300" dirty="0"/>
          </a:p>
        </p:txBody>
      </p:sp>
      <p:sp>
        <p:nvSpPr>
          <p:cNvPr id="21" name="Text 16"/>
          <p:cNvSpPr/>
          <p:nvPr/>
        </p:nvSpPr>
        <p:spPr>
          <a:xfrm>
            <a:off x="7772400" y="3108960"/>
            <a:ext cx="2743200" cy="576072"/>
          </a:xfrm>
          <a:prstGeom prst="rect">
            <a:avLst/>
          </a:prstGeom>
          <a:noFill/>
          <a:ln/>
        </p:spPr>
        <p:txBody>
          <a:bodyPr wrap="square" rtlCol="0" anchor="ctr"/>
          <a:lstStyle/>
          <a:p>
            <a:pPr algn="r" indent="0" marL="0">
              <a:buNone/>
            </a:pPr>
            <a:r>
              <a:rPr lang="en-US" sz="1500" b="1" dirty="0">
                <a:solidFill>
                  <a:srgbClr val="00B4D8"/>
                </a:solidFill>
                <a:latin typeface="Cambria" pitchFamily="34" charset="0"/>
                <a:ea typeface="Cambria" pitchFamily="34" charset="-122"/>
                <a:cs typeface="Cambria" pitchFamily="34" charset="-120"/>
              </a:rPr>
              <a:t>$40,000 to $65,000</a:t>
            </a:r>
            <a:endParaRPr lang="en-US" sz="1500" dirty="0"/>
          </a:p>
        </p:txBody>
      </p:sp>
      <p:sp>
        <p:nvSpPr>
          <p:cNvPr id="22" name="Text 17"/>
          <p:cNvSpPr/>
          <p:nvPr/>
        </p:nvSpPr>
        <p:spPr>
          <a:xfrm>
            <a:off x="10561320" y="3108960"/>
            <a:ext cx="960120" cy="576072"/>
          </a:xfrm>
          <a:prstGeom prst="rect">
            <a:avLst/>
          </a:prstGeom>
          <a:noFill/>
          <a:ln/>
        </p:spPr>
        <p:txBody>
          <a:bodyPr wrap="square" rtlCol="0" anchor="ctr"/>
          <a:lstStyle/>
          <a:p>
            <a:pPr algn="l" indent="0" marL="0">
              <a:buNone/>
            </a:pPr>
            <a:r>
              <a:rPr lang="en-US" sz="900" i="1" dirty="0">
                <a:solidFill>
                  <a:srgbClr val="5A6478"/>
                </a:solidFill>
                <a:latin typeface="Calibri" pitchFamily="34" charset="0"/>
                <a:ea typeface="Calibri" pitchFamily="34" charset="-122"/>
                <a:cs typeface="Calibri" pitchFamily="34" charset="-120"/>
              </a:rPr>
              <a:t>per year</a:t>
            </a:r>
            <a:endParaRPr lang="en-US" sz="900" dirty="0"/>
          </a:p>
        </p:txBody>
      </p:sp>
      <p:sp>
        <p:nvSpPr>
          <p:cNvPr id="23" name="Shape 18"/>
          <p:cNvSpPr/>
          <p:nvPr/>
        </p:nvSpPr>
        <p:spPr>
          <a:xfrm>
            <a:off x="548640" y="3794760"/>
            <a:ext cx="11064240" cy="576072"/>
          </a:xfrm>
          <a:prstGeom prst="roundRect">
            <a:avLst>
              <a:gd name="adj" fmla="val 15873"/>
            </a:avLst>
          </a:prstGeom>
          <a:solidFill>
            <a:srgbClr val="F7F9FC"/>
          </a:solidFill>
          <a:ln/>
        </p:spPr>
      </p:sp>
      <p:sp>
        <p:nvSpPr>
          <p:cNvPr id="24" name="Shape 19"/>
          <p:cNvSpPr/>
          <p:nvPr/>
        </p:nvSpPr>
        <p:spPr>
          <a:xfrm>
            <a:off x="713232" y="3886200"/>
            <a:ext cx="402336" cy="402336"/>
          </a:xfrm>
          <a:prstGeom prst="ellipse">
            <a:avLst/>
          </a:prstGeom>
          <a:solidFill>
            <a:srgbClr val="0A2263"/>
          </a:solidFill>
          <a:ln/>
        </p:spPr>
      </p:sp>
      <p:pic>
        <p:nvPicPr>
          <p:cNvPr id="25" name="Image 3" descr="/home/claude/maritime_ppt/icon_wrench_white.png">    </p:cNvPr>
          <p:cNvPicPr>
            <a:picLocks noChangeAspect="1"/>
          </p:cNvPicPr>
          <p:nvPr/>
        </p:nvPicPr>
        <p:blipFill>
          <a:blip r:embed="rId4"/>
          <a:stretch>
            <a:fillRect/>
          </a:stretch>
        </p:blipFill>
        <p:spPr>
          <a:xfrm>
            <a:off x="813816" y="3986784"/>
            <a:ext cx="201168" cy="201168"/>
          </a:xfrm>
          <a:prstGeom prst="rect">
            <a:avLst/>
          </a:prstGeom>
        </p:spPr>
      </p:pic>
      <p:sp>
        <p:nvSpPr>
          <p:cNvPr id="26" name="Text 20"/>
          <p:cNvSpPr/>
          <p:nvPr/>
        </p:nvSpPr>
        <p:spPr>
          <a:xfrm>
            <a:off x="1325880" y="3794760"/>
            <a:ext cx="6309360" cy="576072"/>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Assistant Engineer</a:t>
            </a:r>
            <a:endParaRPr lang="en-US" sz="1300" dirty="0"/>
          </a:p>
        </p:txBody>
      </p:sp>
      <p:sp>
        <p:nvSpPr>
          <p:cNvPr id="27" name="Text 21"/>
          <p:cNvSpPr/>
          <p:nvPr/>
        </p:nvSpPr>
        <p:spPr>
          <a:xfrm>
            <a:off x="7772400" y="3794760"/>
            <a:ext cx="2743200" cy="576072"/>
          </a:xfrm>
          <a:prstGeom prst="rect">
            <a:avLst/>
          </a:prstGeom>
          <a:noFill/>
          <a:ln/>
        </p:spPr>
        <p:txBody>
          <a:bodyPr wrap="square" rtlCol="0" anchor="ctr"/>
          <a:lstStyle/>
          <a:p>
            <a:pPr algn="r" indent="0" marL="0">
              <a:buNone/>
            </a:pPr>
            <a:r>
              <a:rPr lang="en-US" sz="1500" b="1" dirty="0">
                <a:solidFill>
                  <a:srgbClr val="00B4D8"/>
                </a:solidFill>
                <a:latin typeface="Cambria" pitchFamily="34" charset="0"/>
                <a:ea typeface="Cambria" pitchFamily="34" charset="-122"/>
                <a:cs typeface="Cambria" pitchFamily="34" charset="-120"/>
              </a:rPr>
              <a:t>$70,000 to $100,000</a:t>
            </a:r>
            <a:endParaRPr lang="en-US" sz="1500" dirty="0"/>
          </a:p>
        </p:txBody>
      </p:sp>
      <p:sp>
        <p:nvSpPr>
          <p:cNvPr id="28" name="Text 22"/>
          <p:cNvSpPr/>
          <p:nvPr/>
        </p:nvSpPr>
        <p:spPr>
          <a:xfrm>
            <a:off x="10561320" y="3794760"/>
            <a:ext cx="960120" cy="576072"/>
          </a:xfrm>
          <a:prstGeom prst="rect">
            <a:avLst/>
          </a:prstGeom>
          <a:noFill/>
          <a:ln/>
        </p:spPr>
        <p:txBody>
          <a:bodyPr wrap="square" rtlCol="0" anchor="ctr"/>
          <a:lstStyle/>
          <a:p>
            <a:pPr algn="l" indent="0" marL="0">
              <a:buNone/>
            </a:pPr>
            <a:r>
              <a:rPr lang="en-US" sz="900" i="1" dirty="0">
                <a:solidFill>
                  <a:srgbClr val="5A6478"/>
                </a:solidFill>
                <a:latin typeface="Calibri" pitchFamily="34" charset="0"/>
                <a:ea typeface="Calibri" pitchFamily="34" charset="-122"/>
                <a:cs typeface="Calibri" pitchFamily="34" charset="-120"/>
              </a:rPr>
              <a:t>per year</a:t>
            </a:r>
            <a:endParaRPr lang="en-US" sz="900" dirty="0"/>
          </a:p>
        </p:txBody>
      </p:sp>
      <p:sp>
        <p:nvSpPr>
          <p:cNvPr id="29" name="Shape 23"/>
          <p:cNvSpPr/>
          <p:nvPr/>
        </p:nvSpPr>
        <p:spPr>
          <a:xfrm>
            <a:off x="548640" y="4480560"/>
            <a:ext cx="11064240" cy="576072"/>
          </a:xfrm>
          <a:prstGeom prst="roundRect">
            <a:avLst>
              <a:gd name="adj" fmla="val 15873"/>
            </a:avLst>
          </a:prstGeom>
          <a:solidFill>
            <a:srgbClr val="F7F9FC"/>
          </a:solidFill>
          <a:ln/>
        </p:spPr>
      </p:sp>
      <p:sp>
        <p:nvSpPr>
          <p:cNvPr id="30" name="Shape 24"/>
          <p:cNvSpPr/>
          <p:nvPr/>
        </p:nvSpPr>
        <p:spPr>
          <a:xfrm>
            <a:off x="713232" y="4572000"/>
            <a:ext cx="402336" cy="402336"/>
          </a:xfrm>
          <a:prstGeom prst="ellipse">
            <a:avLst/>
          </a:prstGeom>
          <a:solidFill>
            <a:srgbClr val="0A2263"/>
          </a:solidFill>
          <a:ln/>
        </p:spPr>
      </p:sp>
      <p:pic>
        <p:nvPicPr>
          <p:cNvPr id="31" name="Image 4" descr="/home/claude/maritime_ppt/icon_truckloading_white.png">    </p:cNvPr>
          <p:cNvPicPr>
            <a:picLocks noChangeAspect="1"/>
          </p:cNvPicPr>
          <p:nvPr/>
        </p:nvPicPr>
        <p:blipFill>
          <a:blip r:embed="rId5"/>
          <a:stretch>
            <a:fillRect/>
          </a:stretch>
        </p:blipFill>
        <p:spPr>
          <a:xfrm>
            <a:off x="813816" y="4672584"/>
            <a:ext cx="201168" cy="201168"/>
          </a:xfrm>
          <a:prstGeom prst="rect">
            <a:avLst/>
          </a:prstGeom>
        </p:spPr>
      </p:pic>
      <p:sp>
        <p:nvSpPr>
          <p:cNvPr id="32" name="Text 25"/>
          <p:cNvSpPr/>
          <p:nvPr/>
        </p:nvSpPr>
        <p:spPr>
          <a:xfrm>
            <a:off x="1325880" y="4480560"/>
            <a:ext cx="6309360" cy="576072"/>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Longshoreman</a:t>
            </a:r>
            <a:endParaRPr lang="en-US" sz="1300" dirty="0"/>
          </a:p>
        </p:txBody>
      </p:sp>
      <p:sp>
        <p:nvSpPr>
          <p:cNvPr id="33" name="Text 26"/>
          <p:cNvSpPr/>
          <p:nvPr/>
        </p:nvSpPr>
        <p:spPr>
          <a:xfrm>
            <a:off x="7772400" y="4480560"/>
            <a:ext cx="2743200" cy="576072"/>
          </a:xfrm>
          <a:prstGeom prst="rect">
            <a:avLst/>
          </a:prstGeom>
          <a:noFill/>
          <a:ln/>
        </p:spPr>
        <p:txBody>
          <a:bodyPr wrap="square" rtlCol="0" anchor="ctr"/>
          <a:lstStyle/>
          <a:p>
            <a:pPr algn="r" indent="0" marL="0">
              <a:buNone/>
            </a:pPr>
            <a:r>
              <a:rPr lang="en-US" sz="1500" b="1" dirty="0">
                <a:solidFill>
                  <a:srgbClr val="00B4D8"/>
                </a:solidFill>
                <a:latin typeface="Cambria" pitchFamily="34" charset="0"/>
                <a:ea typeface="Cambria" pitchFamily="34" charset="-122"/>
                <a:cs typeface="Cambria" pitchFamily="34" charset="-120"/>
              </a:rPr>
              <a:t>$45,000 to $85,000</a:t>
            </a:r>
            <a:endParaRPr lang="en-US" sz="1500" dirty="0"/>
          </a:p>
        </p:txBody>
      </p:sp>
      <p:sp>
        <p:nvSpPr>
          <p:cNvPr id="34" name="Text 27"/>
          <p:cNvSpPr/>
          <p:nvPr/>
        </p:nvSpPr>
        <p:spPr>
          <a:xfrm>
            <a:off x="10561320" y="4480560"/>
            <a:ext cx="960120" cy="576072"/>
          </a:xfrm>
          <a:prstGeom prst="rect">
            <a:avLst/>
          </a:prstGeom>
          <a:noFill/>
          <a:ln/>
        </p:spPr>
        <p:txBody>
          <a:bodyPr wrap="square" rtlCol="0" anchor="ctr"/>
          <a:lstStyle/>
          <a:p>
            <a:pPr algn="l" indent="0" marL="0">
              <a:buNone/>
            </a:pPr>
            <a:r>
              <a:rPr lang="en-US" sz="900" i="1" dirty="0">
                <a:solidFill>
                  <a:srgbClr val="5A6478"/>
                </a:solidFill>
                <a:latin typeface="Calibri" pitchFamily="34" charset="0"/>
                <a:ea typeface="Calibri" pitchFamily="34" charset="-122"/>
                <a:cs typeface="Calibri" pitchFamily="34" charset="-120"/>
              </a:rPr>
              <a:t>per year</a:t>
            </a:r>
            <a:endParaRPr lang="en-US" sz="900" dirty="0"/>
          </a:p>
        </p:txBody>
      </p:sp>
      <p:sp>
        <p:nvSpPr>
          <p:cNvPr id="35" name="Shape 28"/>
          <p:cNvSpPr/>
          <p:nvPr/>
        </p:nvSpPr>
        <p:spPr>
          <a:xfrm>
            <a:off x="548640" y="5166360"/>
            <a:ext cx="11064240" cy="576072"/>
          </a:xfrm>
          <a:prstGeom prst="roundRect">
            <a:avLst>
              <a:gd name="adj" fmla="val 15873"/>
            </a:avLst>
          </a:prstGeom>
          <a:solidFill>
            <a:srgbClr val="F7F9FC"/>
          </a:solidFill>
          <a:ln/>
        </p:spPr>
      </p:sp>
      <p:sp>
        <p:nvSpPr>
          <p:cNvPr id="36" name="Shape 29"/>
          <p:cNvSpPr/>
          <p:nvPr/>
        </p:nvSpPr>
        <p:spPr>
          <a:xfrm>
            <a:off x="713232" y="5257800"/>
            <a:ext cx="402336" cy="402336"/>
          </a:xfrm>
          <a:prstGeom prst="ellipse">
            <a:avLst/>
          </a:prstGeom>
          <a:solidFill>
            <a:srgbClr val="0A2263"/>
          </a:solidFill>
          <a:ln/>
        </p:spPr>
      </p:sp>
      <p:pic>
        <p:nvPicPr>
          <p:cNvPr id="37" name="Image 5" descr="/home/claude/maritime_ppt/icon_hardhat_white.png">    </p:cNvPr>
          <p:cNvPicPr>
            <a:picLocks noChangeAspect="1"/>
          </p:cNvPicPr>
          <p:nvPr/>
        </p:nvPicPr>
        <p:blipFill>
          <a:blip r:embed="rId6"/>
          <a:stretch>
            <a:fillRect/>
          </a:stretch>
        </p:blipFill>
        <p:spPr>
          <a:xfrm>
            <a:off x="813816" y="5358384"/>
            <a:ext cx="201168" cy="201168"/>
          </a:xfrm>
          <a:prstGeom prst="rect">
            <a:avLst/>
          </a:prstGeom>
        </p:spPr>
      </p:pic>
      <p:sp>
        <p:nvSpPr>
          <p:cNvPr id="38" name="Text 30"/>
          <p:cNvSpPr/>
          <p:nvPr/>
        </p:nvSpPr>
        <p:spPr>
          <a:xfrm>
            <a:off x="1325880" y="5166360"/>
            <a:ext cx="6309360" cy="576072"/>
          </a:xfrm>
          <a:prstGeom prst="rect">
            <a:avLst/>
          </a:prstGeom>
          <a:noFill/>
          <a:ln/>
        </p:spPr>
        <p:txBody>
          <a:bodyPr wrap="square" rtlCol="0" anchor="ctr"/>
          <a:lstStyle/>
          <a:p>
            <a:pPr indent="0" marL="0">
              <a:buNone/>
            </a:pPr>
            <a:r>
              <a:rPr lang="en-US" sz="1300" b="1" dirty="0">
                <a:solidFill>
                  <a:srgbClr val="1A1F2E"/>
                </a:solidFill>
                <a:latin typeface="Calibri" pitchFamily="34" charset="0"/>
                <a:ea typeface="Calibri" pitchFamily="34" charset="-122"/>
                <a:cs typeface="Calibri" pitchFamily="34" charset="-120"/>
              </a:rPr>
              <a:t>Offshore Roustabout</a:t>
            </a:r>
            <a:endParaRPr lang="en-US" sz="1300" dirty="0"/>
          </a:p>
        </p:txBody>
      </p:sp>
      <p:sp>
        <p:nvSpPr>
          <p:cNvPr id="39" name="Text 31"/>
          <p:cNvSpPr/>
          <p:nvPr/>
        </p:nvSpPr>
        <p:spPr>
          <a:xfrm>
            <a:off x="7772400" y="5166360"/>
            <a:ext cx="2743200" cy="576072"/>
          </a:xfrm>
          <a:prstGeom prst="rect">
            <a:avLst/>
          </a:prstGeom>
          <a:noFill/>
          <a:ln/>
        </p:spPr>
        <p:txBody>
          <a:bodyPr wrap="square" rtlCol="0" anchor="ctr"/>
          <a:lstStyle/>
          <a:p>
            <a:pPr algn="r" indent="0" marL="0">
              <a:buNone/>
            </a:pPr>
            <a:r>
              <a:rPr lang="en-US" sz="1500" b="1" dirty="0">
                <a:solidFill>
                  <a:srgbClr val="00B4D8"/>
                </a:solidFill>
                <a:latin typeface="Cambria" pitchFamily="34" charset="0"/>
                <a:ea typeface="Cambria" pitchFamily="34" charset="-122"/>
                <a:cs typeface="Cambria" pitchFamily="34" charset="-120"/>
              </a:rPr>
              <a:t>$40,000 to $60,000</a:t>
            </a:r>
            <a:endParaRPr lang="en-US" sz="1500" dirty="0"/>
          </a:p>
        </p:txBody>
      </p:sp>
      <p:sp>
        <p:nvSpPr>
          <p:cNvPr id="40" name="Text 32"/>
          <p:cNvSpPr/>
          <p:nvPr/>
        </p:nvSpPr>
        <p:spPr>
          <a:xfrm>
            <a:off x="10561320" y="5166360"/>
            <a:ext cx="960120" cy="576072"/>
          </a:xfrm>
          <a:prstGeom prst="rect">
            <a:avLst/>
          </a:prstGeom>
          <a:noFill/>
          <a:ln/>
        </p:spPr>
        <p:txBody>
          <a:bodyPr wrap="square" rtlCol="0" anchor="ctr"/>
          <a:lstStyle/>
          <a:p>
            <a:pPr algn="l" indent="0" marL="0">
              <a:buNone/>
            </a:pPr>
            <a:r>
              <a:rPr lang="en-US" sz="900" i="1" dirty="0">
                <a:solidFill>
                  <a:srgbClr val="5A6478"/>
                </a:solidFill>
                <a:latin typeface="Calibri" pitchFamily="34" charset="0"/>
                <a:ea typeface="Calibri" pitchFamily="34" charset="-122"/>
                <a:cs typeface="Calibri" pitchFamily="34" charset="-120"/>
              </a:rPr>
              <a:t>per year</a:t>
            </a:r>
            <a:endParaRPr lang="en-US" sz="900" dirty="0"/>
          </a:p>
        </p:txBody>
      </p:sp>
      <p:sp>
        <p:nvSpPr>
          <p:cNvPr id="41" name="Text 33"/>
          <p:cNvSpPr/>
          <p:nvPr/>
        </p:nvSpPr>
        <p:spPr>
          <a:xfrm>
            <a:off x="548640" y="5943600"/>
            <a:ext cx="11064240" cy="320040"/>
          </a:xfrm>
          <a:prstGeom prst="rect">
            <a:avLst/>
          </a:prstGeom>
          <a:noFill/>
          <a:ln/>
        </p:spPr>
        <p:txBody>
          <a:bodyPr wrap="square" rtlCol="0" anchor="ctr"/>
          <a:lstStyle/>
          <a:p>
            <a:pPr indent="0" marL="0">
              <a:buNone/>
            </a:pPr>
            <a:r>
              <a:rPr lang="en-US" sz="1150" i="1" dirty="0">
                <a:solidFill>
                  <a:srgbClr val="5A6478"/>
                </a:solidFill>
                <a:latin typeface="Calibri" pitchFamily="34" charset="0"/>
                <a:ea typeface="Calibri" pitchFamily="34" charset="-122"/>
                <a:cs typeface="Calibri" pitchFamily="34" charset="-120"/>
              </a:rPr>
              <a:t>Licensed officers, engineers, and captains can earn $90,000 to $150,000+ with experience and licensing.</a:t>
            </a:r>
            <a:endParaRPr lang="en-US" sz="1150" dirty="0"/>
          </a:p>
        </p:txBody>
      </p:sp>
      <p:sp>
        <p:nvSpPr>
          <p:cNvPr id="42" name="Text 34"/>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43" name="Text 35"/>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9FC"/>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0B4D8"/>
                </a:solidFill>
                <a:latin typeface="Calibri" pitchFamily="34" charset="0"/>
                <a:ea typeface="Calibri" pitchFamily="34" charset="-122"/>
                <a:cs typeface="Calibri" pitchFamily="34" charset="-120"/>
              </a:rPr>
              <a:t>PATH ONE</a:t>
            </a:r>
            <a:endParaRPr lang="en-US" sz="1250" dirty="0"/>
          </a:p>
        </p:txBody>
      </p:sp>
      <p:sp>
        <p:nvSpPr>
          <p:cNvPr id="3" name="Text 1"/>
          <p:cNvSpPr/>
          <p:nvPr/>
        </p:nvSpPr>
        <p:spPr>
          <a:xfrm>
            <a:off x="548640" y="731520"/>
            <a:ext cx="10058400" cy="640080"/>
          </a:xfrm>
          <a:prstGeom prst="rect">
            <a:avLst/>
          </a:prstGeom>
          <a:noFill/>
          <a:ln/>
        </p:spPr>
        <p:txBody>
          <a:bodyPr wrap="square" rtlCol="0" anchor="ctr"/>
          <a:lstStyle/>
          <a:p>
            <a:pPr indent="0" marL="0">
              <a:buNone/>
            </a:pPr>
            <a:r>
              <a:rPr lang="en-US" sz="3000" b="1" dirty="0">
                <a:solidFill>
                  <a:srgbClr val="1A1F2E"/>
                </a:solidFill>
                <a:latin typeface="Cambria" pitchFamily="34" charset="0"/>
                <a:ea typeface="Cambria" pitchFamily="34" charset="-122"/>
                <a:cs typeface="Cambria" pitchFamily="34" charset="-120"/>
              </a:rPr>
              <a:t>Merchant Marine Careers</a:t>
            </a:r>
            <a:endParaRPr lang="en-US" sz="3000" dirty="0"/>
          </a:p>
        </p:txBody>
      </p:sp>
      <p:sp>
        <p:nvSpPr>
          <p:cNvPr id="4" name="Text 2"/>
          <p:cNvSpPr/>
          <p:nvPr/>
        </p:nvSpPr>
        <p:spPr>
          <a:xfrm>
            <a:off x="548640" y="1353312"/>
            <a:ext cx="10515600" cy="457200"/>
          </a:xfrm>
          <a:prstGeom prst="rect">
            <a:avLst/>
          </a:prstGeom>
          <a:noFill/>
          <a:ln/>
        </p:spPr>
        <p:txBody>
          <a:bodyPr wrap="square" rtlCol="0" anchor="ctr"/>
          <a:lstStyle/>
          <a:p>
            <a:pPr indent="0" marL="0">
              <a:buNone/>
            </a:pPr>
            <a:r>
              <a:rPr lang="en-US" sz="1300" dirty="0">
                <a:solidFill>
                  <a:srgbClr val="5A6478"/>
                </a:solidFill>
                <a:latin typeface="Calibri" pitchFamily="34" charset="0"/>
                <a:ea typeface="Calibri" pitchFamily="34" charset="-122"/>
                <a:cs typeface="Calibri" pitchFamily="34" charset="-120"/>
              </a:rPr>
              <a:t>Every commercial ship runs on three departments. Each one has its own ladder of jobs.</a:t>
            </a:r>
            <a:endParaRPr lang="en-US" sz="1300" dirty="0"/>
          </a:p>
        </p:txBody>
      </p:sp>
      <p:sp>
        <p:nvSpPr>
          <p:cNvPr id="5" name="Shape 3"/>
          <p:cNvSpPr/>
          <p:nvPr/>
        </p:nvSpPr>
        <p:spPr>
          <a:xfrm>
            <a:off x="548640" y="1874520"/>
            <a:ext cx="3520440" cy="3429000"/>
          </a:xfrm>
          <a:prstGeom prst="roundRect">
            <a:avLst>
              <a:gd name="adj" fmla="val 3200"/>
            </a:avLst>
          </a:prstGeom>
          <a:solidFill>
            <a:srgbClr val="FFFFFF"/>
          </a:solidFill>
          <a:ln w="12700">
            <a:solidFill>
              <a:srgbClr val="DCE4F2"/>
            </a:solidFill>
            <a:prstDash val="solid"/>
          </a:ln>
        </p:spPr>
      </p:sp>
      <p:sp>
        <p:nvSpPr>
          <p:cNvPr id="6" name="Shape 4"/>
          <p:cNvSpPr/>
          <p:nvPr/>
        </p:nvSpPr>
        <p:spPr>
          <a:xfrm>
            <a:off x="777240" y="2103120"/>
            <a:ext cx="502920" cy="502920"/>
          </a:xfrm>
          <a:prstGeom prst="ellipse">
            <a:avLst/>
          </a:prstGeom>
          <a:solidFill>
            <a:srgbClr val="00B4D8"/>
          </a:solidFill>
          <a:ln/>
        </p:spPr>
      </p:sp>
      <p:pic>
        <p:nvPicPr>
          <p:cNvPr id="7" name="Image 0" descr="/home/claude/maritime_ppt/icon_compass_white.png">    </p:cNvPr>
          <p:cNvPicPr>
            <a:picLocks noChangeAspect="1"/>
          </p:cNvPicPr>
          <p:nvPr/>
        </p:nvPicPr>
        <p:blipFill>
          <a:blip r:embed="rId1"/>
          <a:stretch>
            <a:fillRect/>
          </a:stretch>
        </p:blipFill>
        <p:spPr>
          <a:xfrm>
            <a:off x="896112" y="2221992"/>
            <a:ext cx="265176" cy="265176"/>
          </a:xfrm>
          <a:prstGeom prst="rect">
            <a:avLst/>
          </a:prstGeom>
        </p:spPr>
      </p:pic>
      <p:sp>
        <p:nvSpPr>
          <p:cNvPr id="8" name="Text 5"/>
          <p:cNvSpPr/>
          <p:nvPr/>
        </p:nvSpPr>
        <p:spPr>
          <a:xfrm>
            <a:off x="1371600" y="2103120"/>
            <a:ext cx="2514600" cy="502920"/>
          </a:xfrm>
          <a:prstGeom prst="rect">
            <a:avLst/>
          </a:prstGeom>
          <a:noFill/>
          <a:ln/>
        </p:spPr>
        <p:txBody>
          <a:bodyPr wrap="square" rtlCol="0" anchor="ctr"/>
          <a:lstStyle/>
          <a:p>
            <a:pPr indent="0" marL="0">
              <a:lnSpc>
                <a:spcPts val="1500"/>
              </a:lnSpc>
              <a:buNone/>
            </a:pPr>
            <a:r>
              <a:rPr lang="en-US" sz="1400" b="1" dirty="0">
                <a:solidFill>
                  <a:srgbClr val="1A1F2E"/>
                </a:solidFill>
                <a:latin typeface="Cambria" pitchFamily="34" charset="0"/>
                <a:ea typeface="Cambria" pitchFamily="34" charset="-122"/>
                <a:cs typeface="Cambria" pitchFamily="34" charset="-120"/>
              </a:rPr>
              <a:t>Deck Department</a:t>
            </a:r>
            <a:endParaRPr lang="en-US" sz="1400" dirty="0"/>
          </a:p>
        </p:txBody>
      </p:sp>
      <p:sp>
        <p:nvSpPr>
          <p:cNvPr id="9" name="Text 6"/>
          <p:cNvSpPr/>
          <p:nvPr/>
        </p:nvSpPr>
        <p:spPr>
          <a:xfrm>
            <a:off x="749808" y="2788920"/>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Ordinary Seaman</a:t>
            </a:r>
            <a:endParaRPr lang="en-US" sz="1150" dirty="0"/>
          </a:p>
        </p:txBody>
      </p:sp>
      <p:sp>
        <p:nvSpPr>
          <p:cNvPr id="10" name="Text 7"/>
          <p:cNvSpPr/>
          <p:nvPr/>
        </p:nvSpPr>
        <p:spPr>
          <a:xfrm>
            <a:off x="749808" y="3054096"/>
            <a:ext cx="3118104" cy="256032"/>
          </a:xfrm>
          <a:prstGeom prst="rect">
            <a:avLst/>
          </a:prstGeom>
          <a:noFill/>
          <a:ln/>
        </p:spPr>
        <p:txBody>
          <a:bodyPr wrap="square" rtlCol="0" anchor="ctr"/>
          <a:lstStyle/>
          <a:p>
            <a:pPr indent="0" marL="0">
              <a:buNone/>
            </a:pPr>
            <a:r>
              <a:rPr lang="en-US" sz="1100" dirty="0">
                <a:solidFill>
                  <a:srgbClr val="00B4D8"/>
                </a:solidFill>
                <a:latin typeface="Calibri" pitchFamily="34" charset="0"/>
                <a:ea typeface="Calibri" pitchFamily="34" charset="-122"/>
                <a:cs typeface="Calibri" pitchFamily="34" charset="-120"/>
              </a:rPr>
              <a:t>$35K to $45K/yr</a:t>
            </a:r>
            <a:endParaRPr lang="en-US" sz="1100" dirty="0"/>
          </a:p>
        </p:txBody>
      </p:sp>
      <p:sp>
        <p:nvSpPr>
          <p:cNvPr id="11" name="Shape 8"/>
          <p:cNvSpPr/>
          <p:nvPr/>
        </p:nvSpPr>
        <p:spPr>
          <a:xfrm>
            <a:off x="749808" y="3392424"/>
            <a:ext cx="3118104" cy="0"/>
          </a:xfrm>
          <a:prstGeom prst="line">
            <a:avLst/>
          </a:prstGeom>
          <a:noFill/>
          <a:ln w="12700">
            <a:solidFill>
              <a:srgbClr val="EEF3FB"/>
            </a:solidFill>
            <a:prstDash val="solid"/>
          </a:ln>
        </p:spPr>
      </p:sp>
      <p:sp>
        <p:nvSpPr>
          <p:cNvPr id="12" name="Text 9"/>
          <p:cNvSpPr/>
          <p:nvPr/>
        </p:nvSpPr>
        <p:spPr>
          <a:xfrm>
            <a:off x="749808" y="3415284"/>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Able Seaman (AB)</a:t>
            </a:r>
            <a:endParaRPr lang="en-US" sz="1150" dirty="0"/>
          </a:p>
        </p:txBody>
      </p:sp>
      <p:sp>
        <p:nvSpPr>
          <p:cNvPr id="13" name="Text 10"/>
          <p:cNvSpPr/>
          <p:nvPr/>
        </p:nvSpPr>
        <p:spPr>
          <a:xfrm>
            <a:off x="749808" y="3680460"/>
            <a:ext cx="3118104" cy="256032"/>
          </a:xfrm>
          <a:prstGeom prst="rect">
            <a:avLst/>
          </a:prstGeom>
          <a:noFill/>
          <a:ln/>
        </p:spPr>
        <p:txBody>
          <a:bodyPr wrap="square" rtlCol="0" anchor="ctr"/>
          <a:lstStyle/>
          <a:p>
            <a:pPr indent="0" marL="0">
              <a:buNone/>
            </a:pPr>
            <a:r>
              <a:rPr lang="en-US" sz="1100" dirty="0">
                <a:solidFill>
                  <a:srgbClr val="00B4D8"/>
                </a:solidFill>
                <a:latin typeface="Calibri" pitchFamily="34" charset="0"/>
                <a:ea typeface="Calibri" pitchFamily="34" charset="-122"/>
                <a:cs typeface="Calibri" pitchFamily="34" charset="-120"/>
              </a:rPr>
              <a:t>$45K to $60K/yr</a:t>
            </a:r>
            <a:endParaRPr lang="en-US" sz="1100" dirty="0"/>
          </a:p>
        </p:txBody>
      </p:sp>
      <p:sp>
        <p:nvSpPr>
          <p:cNvPr id="14" name="Shape 11"/>
          <p:cNvSpPr/>
          <p:nvPr/>
        </p:nvSpPr>
        <p:spPr>
          <a:xfrm>
            <a:off x="749808" y="4018788"/>
            <a:ext cx="3118104" cy="0"/>
          </a:xfrm>
          <a:prstGeom prst="line">
            <a:avLst/>
          </a:prstGeom>
          <a:noFill/>
          <a:ln w="12700">
            <a:solidFill>
              <a:srgbClr val="EEF3FB"/>
            </a:solidFill>
            <a:prstDash val="solid"/>
          </a:ln>
        </p:spPr>
      </p:sp>
      <p:sp>
        <p:nvSpPr>
          <p:cNvPr id="15" name="Text 12"/>
          <p:cNvSpPr/>
          <p:nvPr/>
        </p:nvSpPr>
        <p:spPr>
          <a:xfrm>
            <a:off x="749808" y="4041648"/>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Third Mate / Officer</a:t>
            </a:r>
            <a:endParaRPr lang="en-US" sz="1150" dirty="0"/>
          </a:p>
        </p:txBody>
      </p:sp>
      <p:sp>
        <p:nvSpPr>
          <p:cNvPr id="16" name="Text 13"/>
          <p:cNvSpPr/>
          <p:nvPr/>
        </p:nvSpPr>
        <p:spPr>
          <a:xfrm>
            <a:off x="749808" y="4306824"/>
            <a:ext cx="3118104" cy="256032"/>
          </a:xfrm>
          <a:prstGeom prst="rect">
            <a:avLst/>
          </a:prstGeom>
          <a:noFill/>
          <a:ln/>
        </p:spPr>
        <p:txBody>
          <a:bodyPr wrap="square" rtlCol="0" anchor="ctr"/>
          <a:lstStyle/>
          <a:p>
            <a:pPr indent="0" marL="0">
              <a:buNone/>
            </a:pPr>
            <a:r>
              <a:rPr lang="en-US" sz="1100" dirty="0">
                <a:solidFill>
                  <a:srgbClr val="00B4D8"/>
                </a:solidFill>
                <a:latin typeface="Calibri" pitchFamily="34" charset="0"/>
                <a:ea typeface="Calibri" pitchFamily="34" charset="-122"/>
                <a:cs typeface="Calibri" pitchFamily="34" charset="-120"/>
              </a:rPr>
              <a:t>$90K to $140K/yr</a:t>
            </a:r>
            <a:endParaRPr lang="en-US" sz="1100" dirty="0"/>
          </a:p>
        </p:txBody>
      </p:sp>
      <p:sp>
        <p:nvSpPr>
          <p:cNvPr id="17" name="Shape 14"/>
          <p:cNvSpPr/>
          <p:nvPr/>
        </p:nvSpPr>
        <p:spPr>
          <a:xfrm>
            <a:off x="749808" y="4645152"/>
            <a:ext cx="3118104" cy="0"/>
          </a:xfrm>
          <a:prstGeom prst="line">
            <a:avLst/>
          </a:prstGeom>
          <a:noFill/>
          <a:ln w="12700">
            <a:solidFill>
              <a:srgbClr val="EEF3FB"/>
            </a:solidFill>
            <a:prstDash val="solid"/>
          </a:ln>
        </p:spPr>
      </p:sp>
      <p:sp>
        <p:nvSpPr>
          <p:cNvPr id="18" name="Text 15"/>
          <p:cNvSpPr/>
          <p:nvPr/>
        </p:nvSpPr>
        <p:spPr>
          <a:xfrm>
            <a:off x="749808" y="4668012"/>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Captain</a:t>
            </a:r>
            <a:endParaRPr lang="en-US" sz="1150" dirty="0"/>
          </a:p>
        </p:txBody>
      </p:sp>
      <p:sp>
        <p:nvSpPr>
          <p:cNvPr id="19" name="Text 16"/>
          <p:cNvSpPr/>
          <p:nvPr/>
        </p:nvSpPr>
        <p:spPr>
          <a:xfrm>
            <a:off x="749808" y="4933188"/>
            <a:ext cx="3118104" cy="256032"/>
          </a:xfrm>
          <a:prstGeom prst="rect">
            <a:avLst/>
          </a:prstGeom>
          <a:noFill/>
          <a:ln/>
        </p:spPr>
        <p:txBody>
          <a:bodyPr wrap="square" rtlCol="0" anchor="ctr"/>
          <a:lstStyle/>
          <a:p>
            <a:pPr indent="0" marL="0">
              <a:buNone/>
            </a:pPr>
            <a:r>
              <a:rPr lang="en-US" sz="1100" dirty="0">
                <a:solidFill>
                  <a:srgbClr val="00B4D8"/>
                </a:solidFill>
                <a:latin typeface="Calibri" pitchFamily="34" charset="0"/>
                <a:ea typeface="Calibri" pitchFamily="34" charset="-122"/>
                <a:cs typeface="Calibri" pitchFamily="34" charset="-120"/>
              </a:rPr>
              <a:t>$150K+/yr</a:t>
            </a:r>
            <a:endParaRPr lang="en-US" sz="1100" dirty="0"/>
          </a:p>
        </p:txBody>
      </p:sp>
      <p:sp>
        <p:nvSpPr>
          <p:cNvPr id="20" name="Shape 17"/>
          <p:cNvSpPr/>
          <p:nvPr/>
        </p:nvSpPr>
        <p:spPr>
          <a:xfrm>
            <a:off x="4325112" y="1874520"/>
            <a:ext cx="3520440" cy="3429000"/>
          </a:xfrm>
          <a:prstGeom prst="roundRect">
            <a:avLst>
              <a:gd name="adj" fmla="val 3200"/>
            </a:avLst>
          </a:prstGeom>
          <a:solidFill>
            <a:srgbClr val="FFFFFF"/>
          </a:solidFill>
          <a:ln w="12700">
            <a:solidFill>
              <a:srgbClr val="DCE4F2"/>
            </a:solidFill>
            <a:prstDash val="solid"/>
          </a:ln>
        </p:spPr>
      </p:sp>
      <p:sp>
        <p:nvSpPr>
          <p:cNvPr id="21" name="Shape 18"/>
          <p:cNvSpPr/>
          <p:nvPr/>
        </p:nvSpPr>
        <p:spPr>
          <a:xfrm>
            <a:off x="4553712" y="2103120"/>
            <a:ext cx="502920" cy="502920"/>
          </a:xfrm>
          <a:prstGeom prst="ellipse">
            <a:avLst/>
          </a:prstGeom>
          <a:solidFill>
            <a:srgbClr val="F4A223"/>
          </a:solidFill>
          <a:ln/>
        </p:spPr>
      </p:sp>
      <p:pic>
        <p:nvPicPr>
          <p:cNvPr id="22" name="Image 1" descr="/home/claude/maritime_ppt/icon_wrench_white.png">    </p:cNvPr>
          <p:cNvPicPr>
            <a:picLocks noChangeAspect="1"/>
          </p:cNvPicPr>
          <p:nvPr/>
        </p:nvPicPr>
        <p:blipFill>
          <a:blip r:embed="rId2"/>
          <a:stretch>
            <a:fillRect/>
          </a:stretch>
        </p:blipFill>
        <p:spPr>
          <a:xfrm>
            <a:off x="4672584" y="2221992"/>
            <a:ext cx="265176" cy="265176"/>
          </a:xfrm>
          <a:prstGeom prst="rect">
            <a:avLst/>
          </a:prstGeom>
        </p:spPr>
      </p:pic>
      <p:sp>
        <p:nvSpPr>
          <p:cNvPr id="23" name="Text 19"/>
          <p:cNvSpPr/>
          <p:nvPr/>
        </p:nvSpPr>
        <p:spPr>
          <a:xfrm>
            <a:off x="5148072" y="2103120"/>
            <a:ext cx="2514600" cy="502920"/>
          </a:xfrm>
          <a:prstGeom prst="rect">
            <a:avLst/>
          </a:prstGeom>
          <a:noFill/>
          <a:ln/>
        </p:spPr>
        <p:txBody>
          <a:bodyPr wrap="square" rtlCol="0" anchor="ctr"/>
          <a:lstStyle/>
          <a:p>
            <a:pPr indent="0" marL="0">
              <a:lnSpc>
                <a:spcPts val="1500"/>
              </a:lnSpc>
              <a:buNone/>
            </a:pPr>
            <a:r>
              <a:rPr lang="en-US" sz="1400" b="1" dirty="0">
                <a:solidFill>
                  <a:srgbClr val="1A1F2E"/>
                </a:solidFill>
                <a:latin typeface="Cambria" pitchFamily="34" charset="0"/>
                <a:ea typeface="Cambria" pitchFamily="34" charset="-122"/>
                <a:cs typeface="Cambria" pitchFamily="34" charset="-120"/>
              </a:rPr>
              <a:t>Engine Department</a:t>
            </a:r>
            <a:endParaRPr lang="en-US" sz="1400" dirty="0"/>
          </a:p>
        </p:txBody>
      </p:sp>
      <p:sp>
        <p:nvSpPr>
          <p:cNvPr id="24" name="Text 20"/>
          <p:cNvSpPr/>
          <p:nvPr/>
        </p:nvSpPr>
        <p:spPr>
          <a:xfrm>
            <a:off x="4526280" y="2788920"/>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Wiper (entry)</a:t>
            </a:r>
            <a:endParaRPr lang="en-US" sz="1150" dirty="0"/>
          </a:p>
        </p:txBody>
      </p:sp>
      <p:sp>
        <p:nvSpPr>
          <p:cNvPr id="25" name="Text 21"/>
          <p:cNvSpPr/>
          <p:nvPr/>
        </p:nvSpPr>
        <p:spPr>
          <a:xfrm>
            <a:off x="4526280" y="3054096"/>
            <a:ext cx="3118104" cy="256032"/>
          </a:xfrm>
          <a:prstGeom prst="rect">
            <a:avLst/>
          </a:prstGeom>
          <a:noFill/>
          <a:ln/>
        </p:spPr>
        <p:txBody>
          <a:bodyPr wrap="square" rtlCol="0" anchor="ctr"/>
          <a:lstStyle/>
          <a:p>
            <a:pPr indent="0" marL="0">
              <a:buNone/>
            </a:pPr>
            <a:r>
              <a:rPr lang="en-US" sz="1100" dirty="0">
                <a:solidFill>
                  <a:srgbClr val="B37515"/>
                </a:solidFill>
                <a:latin typeface="Calibri" pitchFamily="34" charset="0"/>
                <a:ea typeface="Calibri" pitchFamily="34" charset="-122"/>
                <a:cs typeface="Calibri" pitchFamily="34" charset="-120"/>
              </a:rPr>
              <a:t>$35K to $45K/yr</a:t>
            </a:r>
            <a:endParaRPr lang="en-US" sz="1100" dirty="0"/>
          </a:p>
        </p:txBody>
      </p:sp>
      <p:sp>
        <p:nvSpPr>
          <p:cNvPr id="26" name="Shape 22"/>
          <p:cNvSpPr/>
          <p:nvPr/>
        </p:nvSpPr>
        <p:spPr>
          <a:xfrm>
            <a:off x="4526280" y="3392424"/>
            <a:ext cx="3118104" cy="0"/>
          </a:xfrm>
          <a:prstGeom prst="line">
            <a:avLst/>
          </a:prstGeom>
          <a:noFill/>
          <a:ln w="12700">
            <a:solidFill>
              <a:srgbClr val="EEF3FB"/>
            </a:solidFill>
            <a:prstDash val="solid"/>
          </a:ln>
        </p:spPr>
      </p:sp>
      <p:sp>
        <p:nvSpPr>
          <p:cNvPr id="27" name="Text 23"/>
          <p:cNvSpPr/>
          <p:nvPr/>
        </p:nvSpPr>
        <p:spPr>
          <a:xfrm>
            <a:off x="4526280" y="3415284"/>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Oiler</a:t>
            </a:r>
            <a:endParaRPr lang="en-US" sz="1150" dirty="0"/>
          </a:p>
        </p:txBody>
      </p:sp>
      <p:sp>
        <p:nvSpPr>
          <p:cNvPr id="28" name="Text 24"/>
          <p:cNvSpPr/>
          <p:nvPr/>
        </p:nvSpPr>
        <p:spPr>
          <a:xfrm>
            <a:off x="4526280" y="3680460"/>
            <a:ext cx="3118104" cy="256032"/>
          </a:xfrm>
          <a:prstGeom prst="rect">
            <a:avLst/>
          </a:prstGeom>
          <a:noFill/>
          <a:ln/>
        </p:spPr>
        <p:txBody>
          <a:bodyPr wrap="square" rtlCol="0" anchor="ctr"/>
          <a:lstStyle/>
          <a:p>
            <a:pPr indent="0" marL="0">
              <a:buNone/>
            </a:pPr>
            <a:r>
              <a:rPr lang="en-US" sz="1100" dirty="0">
                <a:solidFill>
                  <a:srgbClr val="B37515"/>
                </a:solidFill>
                <a:latin typeface="Calibri" pitchFamily="34" charset="0"/>
                <a:ea typeface="Calibri" pitchFamily="34" charset="-122"/>
                <a:cs typeface="Calibri" pitchFamily="34" charset="-120"/>
              </a:rPr>
              <a:t>$45K to $60K/yr</a:t>
            </a:r>
            <a:endParaRPr lang="en-US" sz="1100" dirty="0"/>
          </a:p>
        </p:txBody>
      </p:sp>
      <p:sp>
        <p:nvSpPr>
          <p:cNvPr id="29" name="Shape 25"/>
          <p:cNvSpPr/>
          <p:nvPr/>
        </p:nvSpPr>
        <p:spPr>
          <a:xfrm>
            <a:off x="4526280" y="4018788"/>
            <a:ext cx="3118104" cy="0"/>
          </a:xfrm>
          <a:prstGeom prst="line">
            <a:avLst/>
          </a:prstGeom>
          <a:noFill/>
          <a:ln w="12700">
            <a:solidFill>
              <a:srgbClr val="EEF3FB"/>
            </a:solidFill>
            <a:prstDash val="solid"/>
          </a:ln>
        </p:spPr>
      </p:sp>
      <p:sp>
        <p:nvSpPr>
          <p:cNvPr id="30" name="Text 26"/>
          <p:cNvSpPr/>
          <p:nvPr/>
        </p:nvSpPr>
        <p:spPr>
          <a:xfrm>
            <a:off x="4526280" y="4041648"/>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Assistant Engineer</a:t>
            </a:r>
            <a:endParaRPr lang="en-US" sz="1150" dirty="0"/>
          </a:p>
        </p:txBody>
      </p:sp>
      <p:sp>
        <p:nvSpPr>
          <p:cNvPr id="31" name="Text 27"/>
          <p:cNvSpPr/>
          <p:nvPr/>
        </p:nvSpPr>
        <p:spPr>
          <a:xfrm>
            <a:off x="4526280" y="4306824"/>
            <a:ext cx="3118104" cy="256032"/>
          </a:xfrm>
          <a:prstGeom prst="rect">
            <a:avLst/>
          </a:prstGeom>
          <a:noFill/>
          <a:ln/>
        </p:spPr>
        <p:txBody>
          <a:bodyPr wrap="square" rtlCol="0" anchor="ctr"/>
          <a:lstStyle/>
          <a:p>
            <a:pPr indent="0" marL="0">
              <a:buNone/>
            </a:pPr>
            <a:r>
              <a:rPr lang="en-US" sz="1100" dirty="0">
                <a:solidFill>
                  <a:srgbClr val="B37515"/>
                </a:solidFill>
                <a:latin typeface="Calibri" pitchFamily="34" charset="0"/>
                <a:ea typeface="Calibri" pitchFamily="34" charset="-122"/>
                <a:cs typeface="Calibri" pitchFamily="34" charset="-120"/>
              </a:rPr>
              <a:t>$70K to $100K/yr</a:t>
            </a:r>
            <a:endParaRPr lang="en-US" sz="1100" dirty="0"/>
          </a:p>
        </p:txBody>
      </p:sp>
      <p:sp>
        <p:nvSpPr>
          <p:cNvPr id="32" name="Shape 28"/>
          <p:cNvSpPr/>
          <p:nvPr/>
        </p:nvSpPr>
        <p:spPr>
          <a:xfrm>
            <a:off x="4526280" y="4645152"/>
            <a:ext cx="3118104" cy="0"/>
          </a:xfrm>
          <a:prstGeom prst="line">
            <a:avLst/>
          </a:prstGeom>
          <a:noFill/>
          <a:ln w="12700">
            <a:solidFill>
              <a:srgbClr val="EEF3FB"/>
            </a:solidFill>
            <a:prstDash val="solid"/>
          </a:ln>
        </p:spPr>
      </p:sp>
      <p:sp>
        <p:nvSpPr>
          <p:cNvPr id="33" name="Text 29"/>
          <p:cNvSpPr/>
          <p:nvPr/>
        </p:nvSpPr>
        <p:spPr>
          <a:xfrm>
            <a:off x="4526280" y="4668012"/>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Chief Engineer</a:t>
            </a:r>
            <a:endParaRPr lang="en-US" sz="1150" dirty="0"/>
          </a:p>
        </p:txBody>
      </p:sp>
      <p:sp>
        <p:nvSpPr>
          <p:cNvPr id="34" name="Text 30"/>
          <p:cNvSpPr/>
          <p:nvPr/>
        </p:nvSpPr>
        <p:spPr>
          <a:xfrm>
            <a:off x="4526280" y="4933188"/>
            <a:ext cx="3118104" cy="256032"/>
          </a:xfrm>
          <a:prstGeom prst="rect">
            <a:avLst/>
          </a:prstGeom>
          <a:noFill/>
          <a:ln/>
        </p:spPr>
        <p:txBody>
          <a:bodyPr wrap="square" rtlCol="0" anchor="ctr"/>
          <a:lstStyle/>
          <a:p>
            <a:pPr indent="0" marL="0">
              <a:buNone/>
            </a:pPr>
            <a:r>
              <a:rPr lang="en-US" sz="1100" dirty="0">
                <a:solidFill>
                  <a:srgbClr val="B37515"/>
                </a:solidFill>
                <a:latin typeface="Calibri" pitchFamily="34" charset="0"/>
                <a:ea typeface="Calibri" pitchFamily="34" charset="-122"/>
                <a:cs typeface="Calibri" pitchFamily="34" charset="-120"/>
              </a:rPr>
              <a:t>$120K to $160K/yr</a:t>
            </a:r>
            <a:endParaRPr lang="en-US" sz="1100" dirty="0"/>
          </a:p>
        </p:txBody>
      </p:sp>
      <p:sp>
        <p:nvSpPr>
          <p:cNvPr id="35" name="Shape 31"/>
          <p:cNvSpPr/>
          <p:nvPr/>
        </p:nvSpPr>
        <p:spPr>
          <a:xfrm>
            <a:off x="8101584" y="1874520"/>
            <a:ext cx="3520440" cy="3429000"/>
          </a:xfrm>
          <a:prstGeom prst="roundRect">
            <a:avLst>
              <a:gd name="adj" fmla="val 3200"/>
            </a:avLst>
          </a:prstGeom>
          <a:solidFill>
            <a:srgbClr val="FFFFFF"/>
          </a:solidFill>
          <a:ln w="12700">
            <a:solidFill>
              <a:srgbClr val="DCE4F2"/>
            </a:solidFill>
            <a:prstDash val="solid"/>
          </a:ln>
        </p:spPr>
      </p:sp>
      <p:sp>
        <p:nvSpPr>
          <p:cNvPr id="36" name="Shape 32"/>
          <p:cNvSpPr/>
          <p:nvPr/>
        </p:nvSpPr>
        <p:spPr>
          <a:xfrm>
            <a:off x="8330184" y="2103120"/>
            <a:ext cx="502920" cy="502920"/>
          </a:xfrm>
          <a:prstGeom prst="ellipse">
            <a:avLst/>
          </a:prstGeom>
          <a:solidFill>
            <a:srgbClr val="0A2263"/>
          </a:solidFill>
          <a:ln/>
        </p:spPr>
      </p:sp>
      <p:pic>
        <p:nvPicPr>
          <p:cNvPr id="37" name="Image 2" descr="/home/claude/maritime_ppt/icon_utensils_white.png">    </p:cNvPr>
          <p:cNvPicPr>
            <a:picLocks noChangeAspect="1"/>
          </p:cNvPicPr>
          <p:nvPr/>
        </p:nvPicPr>
        <p:blipFill>
          <a:blip r:embed="rId3"/>
          <a:stretch>
            <a:fillRect/>
          </a:stretch>
        </p:blipFill>
        <p:spPr>
          <a:xfrm>
            <a:off x="8449056" y="2221992"/>
            <a:ext cx="265176" cy="265176"/>
          </a:xfrm>
          <a:prstGeom prst="rect">
            <a:avLst/>
          </a:prstGeom>
        </p:spPr>
      </p:pic>
      <p:sp>
        <p:nvSpPr>
          <p:cNvPr id="38" name="Text 33"/>
          <p:cNvSpPr/>
          <p:nvPr/>
        </p:nvSpPr>
        <p:spPr>
          <a:xfrm>
            <a:off x="8924544" y="2103120"/>
            <a:ext cx="2514600" cy="502920"/>
          </a:xfrm>
          <a:prstGeom prst="rect">
            <a:avLst/>
          </a:prstGeom>
          <a:noFill/>
          <a:ln/>
        </p:spPr>
        <p:txBody>
          <a:bodyPr wrap="square" rtlCol="0" anchor="ctr"/>
          <a:lstStyle/>
          <a:p>
            <a:pPr indent="0" marL="0">
              <a:lnSpc>
                <a:spcPts val="1500"/>
              </a:lnSpc>
              <a:buNone/>
            </a:pPr>
            <a:r>
              <a:rPr lang="en-US" sz="1400" b="1" dirty="0">
                <a:solidFill>
                  <a:srgbClr val="1A1F2E"/>
                </a:solidFill>
                <a:latin typeface="Cambria" pitchFamily="34" charset="0"/>
                <a:ea typeface="Cambria" pitchFamily="34" charset="-122"/>
                <a:cs typeface="Cambria" pitchFamily="34" charset="-120"/>
              </a:rPr>
              <a:t>Steward Department</a:t>
            </a:r>
            <a:endParaRPr lang="en-US" sz="1400" dirty="0"/>
          </a:p>
        </p:txBody>
      </p:sp>
      <p:sp>
        <p:nvSpPr>
          <p:cNvPr id="39" name="Text 34"/>
          <p:cNvSpPr/>
          <p:nvPr/>
        </p:nvSpPr>
        <p:spPr>
          <a:xfrm>
            <a:off x="8302752" y="2788920"/>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Steward's Assistant</a:t>
            </a:r>
            <a:endParaRPr lang="en-US" sz="1150" dirty="0"/>
          </a:p>
        </p:txBody>
      </p:sp>
      <p:sp>
        <p:nvSpPr>
          <p:cNvPr id="40" name="Text 35"/>
          <p:cNvSpPr/>
          <p:nvPr/>
        </p:nvSpPr>
        <p:spPr>
          <a:xfrm>
            <a:off x="8302752" y="3054096"/>
            <a:ext cx="3118104" cy="256032"/>
          </a:xfrm>
          <a:prstGeom prst="rect">
            <a:avLst/>
          </a:prstGeom>
          <a:noFill/>
          <a:ln/>
        </p:spPr>
        <p:txBody>
          <a:bodyPr wrap="square" rtlCol="0" anchor="ctr"/>
          <a:lstStyle/>
          <a:p>
            <a:pPr indent="0" marL="0">
              <a:buNone/>
            </a:pPr>
            <a:r>
              <a:rPr lang="en-US" sz="1100" dirty="0">
                <a:solidFill>
                  <a:srgbClr val="0A2263"/>
                </a:solidFill>
                <a:latin typeface="Calibri" pitchFamily="34" charset="0"/>
                <a:ea typeface="Calibri" pitchFamily="34" charset="-122"/>
                <a:cs typeface="Calibri" pitchFamily="34" charset="-120"/>
              </a:rPr>
              <a:t>$32K to $42K/yr</a:t>
            </a:r>
            <a:endParaRPr lang="en-US" sz="1100" dirty="0"/>
          </a:p>
        </p:txBody>
      </p:sp>
      <p:sp>
        <p:nvSpPr>
          <p:cNvPr id="41" name="Shape 36"/>
          <p:cNvSpPr/>
          <p:nvPr/>
        </p:nvSpPr>
        <p:spPr>
          <a:xfrm>
            <a:off x="8302752" y="3392424"/>
            <a:ext cx="3118104" cy="0"/>
          </a:xfrm>
          <a:prstGeom prst="line">
            <a:avLst/>
          </a:prstGeom>
          <a:noFill/>
          <a:ln w="12700">
            <a:solidFill>
              <a:srgbClr val="EEF3FB"/>
            </a:solidFill>
            <a:prstDash val="solid"/>
          </a:ln>
        </p:spPr>
      </p:sp>
      <p:sp>
        <p:nvSpPr>
          <p:cNvPr id="42" name="Text 37"/>
          <p:cNvSpPr/>
          <p:nvPr/>
        </p:nvSpPr>
        <p:spPr>
          <a:xfrm>
            <a:off x="8302752" y="3415284"/>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Cook</a:t>
            </a:r>
            <a:endParaRPr lang="en-US" sz="1150" dirty="0"/>
          </a:p>
        </p:txBody>
      </p:sp>
      <p:sp>
        <p:nvSpPr>
          <p:cNvPr id="43" name="Text 38"/>
          <p:cNvSpPr/>
          <p:nvPr/>
        </p:nvSpPr>
        <p:spPr>
          <a:xfrm>
            <a:off x="8302752" y="3680460"/>
            <a:ext cx="3118104" cy="256032"/>
          </a:xfrm>
          <a:prstGeom prst="rect">
            <a:avLst/>
          </a:prstGeom>
          <a:noFill/>
          <a:ln/>
        </p:spPr>
        <p:txBody>
          <a:bodyPr wrap="square" rtlCol="0" anchor="ctr"/>
          <a:lstStyle/>
          <a:p>
            <a:pPr indent="0" marL="0">
              <a:buNone/>
            </a:pPr>
            <a:r>
              <a:rPr lang="en-US" sz="1100" dirty="0">
                <a:solidFill>
                  <a:srgbClr val="0A2263"/>
                </a:solidFill>
                <a:latin typeface="Calibri" pitchFamily="34" charset="0"/>
                <a:ea typeface="Calibri" pitchFamily="34" charset="-122"/>
                <a:cs typeface="Calibri" pitchFamily="34" charset="-120"/>
              </a:rPr>
              <a:t>$40K to $55K/yr</a:t>
            </a:r>
            <a:endParaRPr lang="en-US" sz="1100" dirty="0"/>
          </a:p>
        </p:txBody>
      </p:sp>
      <p:sp>
        <p:nvSpPr>
          <p:cNvPr id="44" name="Shape 39"/>
          <p:cNvSpPr/>
          <p:nvPr/>
        </p:nvSpPr>
        <p:spPr>
          <a:xfrm>
            <a:off x="8302752" y="4018788"/>
            <a:ext cx="3118104" cy="0"/>
          </a:xfrm>
          <a:prstGeom prst="line">
            <a:avLst/>
          </a:prstGeom>
          <a:noFill/>
          <a:ln w="12700">
            <a:solidFill>
              <a:srgbClr val="EEF3FB"/>
            </a:solidFill>
            <a:prstDash val="solid"/>
          </a:ln>
        </p:spPr>
      </p:sp>
      <p:sp>
        <p:nvSpPr>
          <p:cNvPr id="45" name="Text 40"/>
          <p:cNvSpPr/>
          <p:nvPr/>
        </p:nvSpPr>
        <p:spPr>
          <a:xfrm>
            <a:off x="8302752" y="4041648"/>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Chief Cook</a:t>
            </a:r>
            <a:endParaRPr lang="en-US" sz="1150" dirty="0"/>
          </a:p>
        </p:txBody>
      </p:sp>
      <p:sp>
        <p:nvSpPr>
          <p:cNvPr id="46" name="Text 41"/>
          <p:cNvSpPr/>
          <p:nvPr/>
        </p:nvSpPr>
        <p:spPr>
          <a:xfrm>
            <a:off x="8302752" y="4306824"/>
            <a:ext cx="3118104" cy="256032"/>
          </a:xfrm>
          <a:prstGeom prst="rect">
            <a:avLst/>
          </a:prstGeom>
          <a:noFill/>
          <a:ln/>
        </p:spPr>
        <p:txBody>
          <a:bodyPr wrap="square" rtlCol="0" anchor="ctr"/>
          <a:lstStyle/>
          <a:p>
            <a:pPr indent="0" marL="0">
              <a:buNone/>
            </a:pPr>
            <a:r>
              <a:rPr lang="en-US" sz="1100" dirty="0">
                <a:solidFill>
                  <a:srgbClr val="0A2263"/>
                </a:solidFill>
                <a:latin typeface="Calibri" pitchFamily="34" charset="0"/>
                <a:ea typeface="Calibri" pitchFamily="34" charset="-122"/>
                <a:cs typeface="Calibri" pitchFamily="34" charset="-120"/>
              </a:rPr>
              <a:t>$55K to $70K/yr</a:t>
            </a:r>
            <a:endParaRPr lang="en-US" sz="1100" dirty="0"/>
          </a:p>
        </p:txBody>
      </p:sp>
      <p:sp>
        <p:nvSpPr>
          <p:cNvPr id="47" name="Shape 42"/>
          <p:cNvSpPr/>
          <p:nvPr/>
        </p:nvSpPr>
        <p:spPr>
          <a:xfrm>
            <a:off x="8302752" y="4645152"/>
            <a:ext cx="3118104" cy="0"/>
          </a:xfrm>
          <a:prstGeom prst="line">
            <a:avLst/>
          </a:prstGeom>
          <a:noFill/>
          <a:ln w="12700">
            <a:solidFill>
              <a:srgbClr val="EEF3FB"/>
            </a:solidFill>
            <a:prstDash val="solid"/>
          </a:ln>
        </p:spPr>
      </p:sp>
      <p:sp>
        <p:nvSpPr>
          <p:cNvPr id="48" name="Text 43"/>
          <p:cNvSpPr/>
          <p:nvPr/>
        </p:nvSpPr>
        <p:spPr>
          <a:xfrm>
            <a:off x="8302752" y="4668012"/>
            <a:ext cx="3118104" cy="292608"/>
          </a:xfrm>
          <a:prstGeom prst="rect">
            <a:avLst/>
          </a:prstGeom>
          <a:noFill/>
          <a:ln/>
        </p:spPr>
        <p:txBody>
          <a:bodyPr wrap="square" rtlCol="0" anchor="ctr"/>
          <a:lstStyle/>
          <a:p>
            <a:pPr indent="0" marL="0">
              <a:buNone/>
            </a:pPr>
            <a:r>
              <a:rPr lang="en-US" sz="1150" b="1" dirty="0">
                <a:solidFill>
                  <a:srgbClr val="1A1F2E"/>
                </a:solidFill>
                <a:latin typeface="Calibri" pitchFamily="34" charset="0"/>
                <a:ea typeface="Calibri" pitchFamily="34" charset="-122"/>
                <a:cs typeface="Calibri" pitchFamily="34" charset="-120"/>
              </a:rPr>
              <a:t>Chief Steward</a:t>
            </a:r>
            <a:endParaRPr lang="en-US" sz="1150" dirty="0"/>
          </a:p>
        </p:txBody>
      </p:sp>
      <p:sp>
        <p:nvSpPr>
          <p:cNvPr id="49" name="Text 44"/>
          <p:cNvSpPr/>
          <p:nvPr/>
        </p:nvSpPr>
        <p:spPr>
          <a:xfrm>
            <a:off x="8302752" y="4933188"/>
            <a:ext cx="3118104" cy="256032"/>
          </a:xfrm>
          <a:prstGeom prst="rect">
            <a:avLst/>
          </a:prstGeom>
          <a:noFill/>
          <a:ln/>
        </p:spPr>
        <p:txBody>
          <a:bodyPr wrap="square" rtlCol="0" anchor="ctr"/>
          <a:lstStyle/>
          <a:p>
            <a:pPr indent="0" marL="0">
              <a:buNone/>
            </a:pPr>
            <a:r>
              <a:rPr lang="en-US" sz="1100" dirty="0">
                <a:solidFill>
                  <a:srgbClr val="0A2263"/>
                </a:solidFill>
                <a:latin typeface="Calibri" pitchFamily="34" charset="0"/>
                <a:ea typeface="Calibri" pitchFamily="34" charset="-122"/>
                <a:cs typeface="Calibri" pitchFamily="34" charset="-120"/>
              </a:rPr>
              <a:t>$65K to $85K/yr</a:t>
            </a:r>
            <a:endParaRPr lang="en-US" sz="1100" dirty="0"/>
          </a:p>
        </p:txBody>
      </p:sp>
      <p:sp>
        <p:nvSpPr>
          <p:cNvPr id="50" name="Shape 45"/>
          <p:cNvSpPr/>
          <p:nvPr/>
        </p:nvSpPr>
        <p:spPr>
          <a:xfrm>
            <a:off x="548640" y="5440680"/>
            <a:ext cx="11064240" cy="868680"/>
          </a:xfrm>
          <a:prstGeom prst="roundRect">
            <a:avLst>
              <a:gd name="adj" fmla="val 10526"/>
            </a:avLst>
          </a:prstGeom>
          <a:solidFill>
            <a:srgbClr val="0A2263"/>
          </a:solidFill>
          <a:ln/>
        </p:spPr>
      </p:sp>
      <p:sp>
        <p:nvSpPr>
          <p:cNvPr id="51" name="Text 46"/>
          <p:cNvSpPr/>
          <p:nvPr/>
        </p:nvSpPr>
        <p:spPr>
          <a:xfrm>
            <a:off x="777240" y="5532120"/>
            <a:ext cx="1828800" cy="685800"/>
          </a:xfrm>
          <a:prstGeom prst="rect">
            <a:avLst/>
          </a:prstGeom>
          <a:noFill/>
          <a:ln/>
        </p:spPr>
        <p:txBody>
          <a:bodyPr wrap="square" rtlCol="0" anchor="ctr"/>
          <a:lstStyle/>
          <a:p>
            <a:pPr indent="0" marL="0">
              <a:buNone/>
            </a:pPr>
            <a:r>
              <a:rPr lang="en-US" sz="1150" b="1" dirty="0">
                <a:solidFill>
                  <a:srgbClr val="F4A223"/>
                </a:solidFill>
                <a:latin typeface="Calibri" pitchFamily="34" charset="0"/>
                <a:ea typeface="Calibri" pitchFamily="34" charset="-122"/>
                <a:cs typeface="Calibri" pitchFamily="34" charset="-120"/>
              </a:rPr>
              <a:t>How to get started:</a:t>
            </a:r>
            <a:endParaRPr lang="en-US" sz="1150" dirty="0"/>
          </a:p>
        </p:txBody>
      </p:sp>
      <p:sp>
        <p:nvSpPr>
          <p:cNvPr id="52" name="Text 47"/>
          <p:cNvSpPr/>
          <p:nvPr/>
        </p:nvSpPr>
        <p:spPr>
          <a:xfrm>
            <a:off x="2606040" y="5532120"/>
            <a:ext cx="8778240" cy="685800"/>
          </a:xfrm>
          <a:prstGeom prst="rect">
            <a:avLst/>
          </a:prstGeom>
          <a:noFill/>
          <a:ln/>
        </p:spPr>
        <p:txBody>
          <a:bodyPr wrap="square" rtlCol="0" anchor="ctr"/>
          <a:lstStyle/>
          <a:p>
            <a:pPr indent="0" marL="0">
              <a:lnSpc>
                <a:spcPts val="1400"/>
              </a:lnSpc>
              <a:buNone/>
            </a:pPr>
            <a:r>
              <a:rPr lang="en-US" sz="1100" dirty="0">
                <a:solidFill>
                  <a:srgbClr val="E8EEFA"/>
                </a:solidFill>
                <a:latin typeface="Calibri" pitchFamily="34" charset="0"/>
                <a:ea typeface="Calibri" pitchFamily="34" charset="-122"/>
                <a:cs typeface="Calibri" pitchFamily="34" charset="-120"/>
              </a:rPr>
              <a:t>High school diploma or GED  •  Merchant Mariner Credential (MMC) through the U.S. Coast Guard  •  TWIC card  •  STCW Basic Training, a 5-day safety course</a:t>
            </a:r>
            <a:endParaRPr lang="en-US" sz="1100" dirty="0"/>
          </a:p>
        </p:txBody>
      </p:sp>
      <p:sp>
        <p:nvSpPr>
          <p:cNvPr id="53" name="Text 48"/>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54" name="Text 49"/>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F4A223"/>
                </a:solidFill>
                <a:latin typeface="Calibri" pitchFamily="34" charset="0"/>
                <a:ea typeface="Calibri" pitchFamily="34" charset="-122"/>
                <a:cs typeface="Calibri" pitchFamily="34" charset="-120"/>
              </a:rPr>
              <a:t>PATH TWO</a:t>
            </a:r>
            <a:endParaRPr lang="en-US" sz="1250" dirty="0"/>
          </a:p>
        </p:txBody>
      </p:sp>
      <p:sp>
        <p:nvSpPr>
          <p:cNvPr id="3" name="Text 1"/>
          <p:cNvSpPr/>
          <p:nvPr/>
        </p:nvSpPr>
        <p:spPr>
          <a:xfrm>
            <a:off x="548640" y="731520"/>
            <a:ext cx="10515600" cy="640080"/>
          </a:xfrm>
          <a:prstGeom prst="rect">
            <a:avLst/>
          </a:prstGeom>
          <a:noFill/>
          <a:ln/>
        </p:spPr>
        <p:txBody>
          <a:bodyPr wrap="square" rtlCol="0" anchor="ctr"/>
          <a:lstStyle/>
          <a:p>
            <a:pPr indent="0" marL="0">
              <a:buNone/>
            </a:pPr>
            <a:r>
              <a:rPr lang="en-US" sz="3000" b="1" dirty="0">
                <a:solidFill>
                  <a:srgbClr val="1A1F2E"/>
                </a:solidFill>
                <a:latin typeface="Cambria" pitchFamily="34" charset="0"/>
                <a:ea typeface="Cambria" pitchFamily="34" charset="-122"/>
                <a:cs typeface="Cambria" pitchFamily="34" charset="-120"/>
              </a:rPr>
              <a:t>Longshoreman Careers</a:t>
            </a:r>
            <a:endParaRPr lang="en-US" sz="3000" dirty="0"/>
          </a:p>
        </p:txBody>
      </p:sp>
      <p:sp>
        <p:nvSpPr>
          <p:cNvPr id="4" name="Text 2"/>
          <p:cNvSpPr/>
          <p:nvPr/>
        </p:nvSpPr>
        <p:spPr>
          <a:xfrm>
            <a:off x="548640" y="1371600"/>
            <a:ext cx="10515600" cy="457200"/>
          </a:xfrm>
          <a:prstGeom prst="rect">
            <a:avLst/>
          </a:prstGeom>
          <a:noFill/>
          <a:ln/>
        </p:spPr>
        <p:txBody>
          <a:bodyPr wrap="square" rtlCol="0" anchor="ctr"/>
          <a:lstStyle/>
          <a:p>
            <a:pPr indent="0" marL="0">
              <a:buNone/>
            </a:pPr>
            <a:r>
              <a:rPr lang="en-US" sz="1300" dirty="0">
                <a:solidFill>
                  <a:srgbClr val="5A6478"/>
                </a:solidFill>
                <a:latin typeface="Calibri" pitchFamily="34" charset="0"/>
                <a:ea typeface="Calibri" pitchFamily="34" charset="-122"/>
                <a:cs typeface="Calibri" pitchFamily="34" charset="-120"/>
              </a:rPr>
              <a:t>Longshoremen load and unload cargo ships at the port. It's physical work, and it's some of the best-paying union work in the country.</a:t>
            </a:r>
            <a:endParaRPr lang="en-US" sz="1300" dirty="0"/>
          </a:p>
        </p:txBody>
      </p:sp>
      <p:sp>
        <p:nvSpPr>
          <p:cNvPr id="5" name="Shape 3"/>
          <p:cNvSpPr/>
          <p:nvPr/>
        </p:nvSpPr>
        <p:spPr>
          <a:xfrm>
            <a:off x="548640" y="1965960"/>
            <a:ext cx="5486400" cy="4160520"/>
          </a:xfrm>
          <a:prstGeom prst="roundRect">
            <a:avLst>
              <a:gd name="adj" fmla="val 2637"/>
            </a:avLst>
          </a:prstGeom>
          <a:solidFill>
            <a:srgbClr val="F7F9FC"/>
          </a:solidFill>
          <a:ln w="12700">
            <a:solidFill>
              <a:srgbClr val="DCE4F2"/>
            </a:solidFill>
            <a:prstDash val="solid"/>
          </a:ln>
        </p:spPr>
      </p:sp>
      <p:sp>
        <p:nvSpPr>
          <p:cNvPr id="6" name="Text 4"/>
          <p:cNvSpPr/>
          <p:nvPr/>
        </p:nvSpPr>
        <p:spPr>
          <a:xfrm>
            <a:off x="822960" y="2148840"/>
            <a:ext cx="4937760" cy="365760"/>
          </a:xfrm>
          <a:prstGeom prst="rect">
            <a:avLst/>
          </a:prstGeom>
          <a:noFill/>
          <a:ln/>
        </p:spPr>
        <p:txBody>
          <a:bodyPr wrap="square" rtlCol="0" anchor="ctr"/>
          <a:lstStyle/>
          <a:p>
            <a:pPr indent="0" marL="0">
              <a:buNone/>
            </a:pPr>
            <a:r>
              <a:rPr lang="en-US" sz="1600" b="1" dirty="0">
                <a:solidFill>
                  <a:srgbClr val="0A2263"/>
                </a:solidFill>
                <a:latin typeface="Cambria" pitchFamily="34" charset="0"/>
                <a:ea typeface="Cambria" pitchFamily="34" charset="-122"/>
                <a:cs typeface="Cambria" pitchFamily="34" charset="-120"/>
              </a:rPr>
              <a:t>Common Job Titles &amp; Pay</a:t>
            </a:r>
            <a:endParaRPr lang="en-US" sz="1600" dirty="0"/>
          </a:p>
        </p:txBody>
      </p:sp>
      <p:sp>
        <p:nvSpPr>
          <p:cNvPr id="7" name="Text 5"/>
          <p:cNvSpPr/>
          <p:nvPr/>
        </p:nvSpPr>
        <p:spPr>
          <a:xfrm>
            <a:off x="822960" y="2651760"/>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Casual / Entry Longshoreman</a:t>
            </a:r>
            <a:endParaRPr lang="en-US" sz="1220" dirty="0"/>
          </a:p>
        </p:txBody>
      </p:sp>
      <p:sp>
        <p:nvSpPr>
          <p:cNvPr id="8" name="Text 6"/>
          <p:cNvSpPr/>
          <p:nvPr/>
        </p:nvSpPr>
        <p:spPr>
          <a:xfrm>
            <a:off x="4297680" y="2651760"/>
            <a:ext cx="1600200" cy="457200"/>
          </a:xfrm>
          <a:prstGeom prst="rect">
            <a:avLst/>
          </a:prstGeom>
          <a:noFill/>
          <a:ln/>
        </p:spPr>
        <p:txBody>
          <a:bodyPr wrap="square" rtlCol="0" anchor="ctr"/>
          <a:lstStyle/>
          <a:p>
            <a:pPr algn="r" indent="0" marL="0">
              <a:buNone/>
            </a:pPr>
            <a:r>
              <a:rPr lang="en-US" sz="1150" b="1" dirty="0">
                <a:solidFill>
                  <a:srgbClr val="0A2263"/>
                </a:solidFill>
                <a:latin typeface="Calibri" pitchFamily="34" charset="0"/>
                <a:ea typeface="Calibri" pitchFamily="34" charset="-122"/>
                <a:cs typeface="Calibri" pitchFamily="34" charset="-120"/>
              </a:rPr>
              <a:t>$45,000 to $60,000/yr</a:t>
            </a:r>
            <a:endParaRPr lang="en-US" sz="1150" dirty="0"/>
          </a:p>
        </p:txBody>
      </p:sp>
      <p:sp>
        <p:nvSpPr>
          <p:cNvPr id="9" name="Shape 7"/>
          <p:cNvSpPr/>
          <p:nvPr/>
        </p:nvSpPr>
        <p:spPr>
          <a:xfrm>
            <a:off x="822960" y="3108960"/>
            <a:ext cx="5074920" cy="0"/>
          </a:xfrm>
          <a:prstGeom prst="line">
            <a:avLst/>
          </a:prstGeom>
          <a:noFill/>
          <a:ln w="12700">
            <a:solidFill>
              <a:srgbClr val="E2E8F5"/>
            </a:solidFill>
            <a:prstDash val="solid"/>
          </a:ln>
        </p:spPr>
      </p:sp>
      <p:sp>
        <p:nvSpPr>
          <p:cNvPr id="10" name="Text 8"/>
          <p:cNvSpPr/>
          <p:nvPr/>
        </p:nvSpPr>
        <p:spPr>
          <a:xfrm>
            <a:off x="822960" y="3218688"/>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Longshoreman (experienced)</a:t>
            </a:r>
            <a:endParaRPr lang="en-US" sz="1220" dirty="0"/>
          </a:p>
        </p:txBody>
      </p:sp>
      <p:sp>
        <p:nvSpPr>
          <p:cNvPr id="11" name="Text 9"/>
          <p:cNvSpPr/>
          <p:nvPr/>
        </p:nvSpPr>
        <p:spPr>
          <a:xfrm>
            <a:off x="4297680" y="3218688"/>
            <a:ext cx="1600200" cy="457200"/>
          </a:xfrm>
          <a:prstGeom prst="rect">
            <a:avLst/>
          </a:prstGeom>
          <a:noFill/>
          <a:ln/>
        </p:spPr>
        <p:txBody>
          <a:bodyPr wrap="square" rtlCol="0" anchor="ctr"/>
          <a:lstStyle/>
          <a:p>
            <a:pPr algn="r" indent="0" marL="0">
              <a:buNone/>
            </a:pPr>
            <a:r>
              <a:rPr lang="en-US" sz="1150" b="1" dirty="0">
                <a:solidFill>
                  <a:srgbClr val="0A2263"/>
                </a:solidFill>
                <a:latin typeface="Calibri" pitchFamily="34" charset="0"/>
                <a:ea typeface="Calibri" pitchFamily="34" charset="-122"/>
                <a:cs typeface="Calibri" pitchFamily="34" charset="-120"/>
              </a:rPr>
              <a:t>$55,000 to $85,000/yr</a:t>
            </a:r>
            <a:endParaRPr lang="en-US" sz="1150" dirty="0"/>
          </a:p>
        </p:txBody>
      </p:sp>
      <p:sp>
        <p:nvSpPr>
          <p:cNvPr id="12" name="Shape 10"/>
          <p:cNvSpPr/>
          <p:nvPr/>
        </p:nvSpPr>
        <p:spPr>
          <a:xfrm>
            <a:off x="822960" y="3675888"/>
            <a:ext cx="5074920" cy="0"/>
          </a:xfrm>
          <a:prstGeom prst="line">
            <a:avLst/>
          </a:prstGeom>
          <a:noFill/>
          <a:ln w="12700">
            <a:solidFill>
              <a:srgbClr val="E2E8F5"/>
            </a:solidFill>
            <a:prstDash val="solid"/>
          </a:ln>
        </p:spPr>
      </p:sp>
      <p:sp>
        <p:nvSpPr>
          <p:cNvPr id="13" name="Text 11"/>
          <p:cNvSpPr/>
          <p:nvPr/>
        </p:nvSpPr>
        <p:spPr>
          <a:xfrm>
            <a:off x="822960" y="3785616"/>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Crane Operator</a:t>
            </a:r>
            <a:endParaRPr lang="en-US" sz="1220" dirty="0"/>
          </a:p>
        </p:txBody>
      </p:sp>
      <p:sp>
        <p:nvSpPr>
          <p:cNvPr id="14" name="Text 12"/>
          <p:cNvSpPr/>
          <p:nvPr/>
        </p:nvSpPr>
        <p:spPr>
          <a:xfrm>
            <a:off x="4297680" y="3785616"/>
            <a:ext cx="1600200" cy="457200"/>
          </a:xfrm>
          <a:prstGeom prst="rect">
            <a:avLst/>
          </a:prstGeom>
          <a:noFill/>
          <a:ln/>
        </p:spPr>
        <p:txBody>
          <a:bodyPr wrap="square" rtlCol="0" anchor="ctr"/>
          <a:lstStyle/>
          <a:p>
            <a:pPr algn="r" indent="0" marL="0">
              <a:buNone/>
            </a:pPr>
            <a:r>
              <a:rPr lang="en-US" sz="1150" b="1" dirty="0">
                <a:solidFill>
                  <a:srgbClr val="0A2263"/>
                </a:solidFill>
                <a:latin typeface="Calibri" pitchFamily="34" charset="0"/>
                <a:ea typeface="Calibri" pitchFamily="34" charset="-122"/>
                <a:cs typeface="Calibri" pitchFamily="34" charset="-120"/>
              </a:rPr>
              <a:t>$70,000 to $95,000/yr</a:t>
            </a:r>
            <a:endParaRPr lang="en-US" sz="1150" dirty="0"/>
          </a:p>
        </p:txBody>
      </p:sp>
      <p:sp>
        <p:nvSpPr>
          <p:cNvPr id="15" name="Shape 13"/>
          <p:cNvSpPr/>
          <p:nvPr/>
        </p:nvSpPr>
        <p:spPr>
          <a:xfrm>
            <a:off x="822960" y="4242816"/>
            <a:ext cx="5074920" cy="0"/>
          </a:xfrm>
          <a:prstGeom prst="line">
            <a:avLst/>
          </a:prstGeom>
          <a:noFill/>
          <a:ln w="12700">
            <a:solidFill>
              <a:srgbClr val="E2E8F5"/>
            </a:solidFill>
            <a:prstDash val="solid"/>
          </a:ln>
        </p:spPr>
      </p:sp>
      <p:sp>
        <p:nvSpPr>
          <p:cNvPr id="16" name="Text 14"/>
          <p:cNvSpPr/>
          <p:nvPr/>
        </p:nvSpPr>
        <p:spPr>
          <a:xfrm>
            <a:off x="822960" y="4352544"/>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Checker / Supervisor</a:t>
            </a:r>
            <a:endParaRPr lang="en-US" sz="1220" dirty="0"/>
          </a:p>
        </p:txBody>
      </p:sp>
      <p:sp>
        <p:nvSpPr>
          <p:cNvPr id="17" name="Text 15"/>
          <p:cNvSpPr/>
          <p:nvPr/>
        </p:nvSpPr>
        <p:spPr>
          <a:xfrm>
            <a:off x="4297680" y="4352544"/>
            <a:ext cx="1600200" cy="457200"/>
          </a:xfrm>
          <a:prstGeom prst="rect">
            <a:avLst/>
          </a:prstGeom>
          <a:noFill/>
          <a:ln/>
        </p:spPr>
        <p:txBody>
          <a:bodyPr wrap="square" rtlCol="0" anchor="ctr"/>
          <a:lstStyle/>
          <a:p>
            <a:pPr algn="r" indent="0" marL="0">
              <a:buNone/>
            </a:pPr>
            <a:r>
              <a:rPr lang="en-US" sz="1150" b="1" dirty="0">
                <a:solidFill>
                  <a:srgbClr val="0A2263"/>
                </a:solidFill>
                <a:latin typeface="Calibri" pitchFamily="34" charset="0"/>
                <a:ea typeface="Calibri" pitchFamily="34" charset="-122"/>
                <a:cs typeface="Calibri" pitchFamily="34" charset="-120"/>
              </a:rPr>
              <a:t>$60,000 to $90,000/yr</a:t>
            </a:r>
            <a:endParaRPr lang="en-US" sz="1150" dirty="0"/>
          </a:p>
        </p:txBody>
      </p:sp>
      <p:sp>
        <p:nvSpPr>
          <p:cNvPr id="18" name="Shape 16"/>
          <p:cNvSpPr/>
          <p:nvPr/>
        </p:nvSpPr>
        <p:spPr>
          <a:xfrm>
            <a:off x="822960" y="4809744"/>
            <a:ext cx="5074920" cy="0"/>
          </a:xfrm>
          <a:prstGeom prst="line">
            <a:avLst/>
          </a:prstGeom>
          <a:noFill/>
          <a:ln w="12700">
            <a:solidFill>
              <a:srgbClr val="E2E8F5"/>
            </a:solidFill>
            <a:prstDash val="solid"/>
          </a:ln>
        </p:spPr>
      </p:sp>
      <p:sp>
        <p:nvSpPr>
          <p:cNvPr id="19" name="Text 17"/>
          <p:cNvSpPr/>
          <p:nvPr/>
        </p:nvSpPr>
        <p:spPr>
          <a:xfrm>
            <a:off x="822960" y="4919472"/>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Top Union Scale (with overtime)</a:t>
            </a:r>
            <a:endParaRPr lang="en-US" sz="1220" dirty="0"/>
          </a:p>
        </p:txBody>
      </p:sp>
      <p:sp>
        <p:nvSpPr>
          <p:cNvPr id="20" name="Text 18"/>
          <p:cNvSpPr/>
          <p:nvPr/>
        </p:nvSpPr>
        <p:spPr>
          <a:xfrm>
            <a:off x="4297680" y="4919472"/>
            <a:ext cx="1600200" cy="457200"/>
          </a:xfrm>
          <a:prstGeom prst="rect">
            <a:avLst/>
          </a:prstGeom>
          <a:noFill/>
          <a:ln/>
        </p:spPr>
        <p:txBody>
          <a:bodyPr wrap="square" rtlCol="0" anchor="ctr"/>
          <a:lstStyle/>
          <a:p>
            <a:pPr algn="r" indent="0" marL="0">
              <a:buNone/>
            </a:pPr>
            <a:r>
              <a:rPr lang="en-US" sz="1150" b="1" dirty="0">
                <a:solidFill>
                  <a:srgbClr val="0A2263"/>
                </a:solidFill>
                <a:latin typeface="Calibri" pitchFamily="34" charset="0"/>
                <a:ea typeface="Calibri" pitchFamily="34" charset="-122"/>
                <a:cs typeface="Calibri" pitchFamily="34" charset="-120"/>
              </a:rPr>
              <a:t>$118,000+/yr</a:t>
            </a:r>
            <a:endParaRPr lang="en-US" sz="1150" dirty="0"/>
          </a:p>
        </p:txBody>
      </p:sp>
      <p:sp>
        <p:nvSpPr>
          <p:cNvPr id="21" name="Shape 19"/>
          <p:cNvSpPr/>
          <p:nvPr/>
        </p:nvSpPr>
        <p:spPr>
          <a:xfrm>
            <a:off x="6263640" y="1965960"/>
            <a:ext cx="5349240" cy="4160520"/>
          </a:xfrm>
          <a:prstGeom prst="roundRect">
            <a:avLst>
              <a:gd name="adj" fmla="val 2637"/>
            </a:avLst>
          </a:prstGeom>
          <a:solidFill>
            <a:srgbClr val="0A2263"/>
          </a:solidFill>
          <a:ln/>
        </p:spPr>
      </p:sp>
      <p:sp>
        <p:nvSpPr>
          <p:cNvPr id="22" name="Text 20"/>
          <p:cNvSpPr/>
          <p:nvPr/>
        </p:nvSpPr>
        <p:spPr>
          <a:xfrm>
            <a:off x="6537960" y="2148840"/>
            <a:ext cx="4846320" cy="365760"/>
          </a:xfrm>
          <a:prstGeom prst="rect">
            <a:avLst/>
          </a:prstGeom>
          <a:noFill/>
          <a:ln/>
        </p:spPr>
        <p:txBody>
          <a:bodyPr wrap="square" rtlCol="0" anchor="ctr"/>
          <a:lstStyle/>
          <a:p>
            <a:pPr indent="0" marL="0">
              <a:buNone/>
            </a:pPr>
            <a:r>
              <a:rPr lang="en-US" sz="1600" b="1" dirty="0">
                <a:solidFill>
                  <a:srgbClr val="FFFFFF"/>
                </a:solidFill>
                <a:latin typeface="Cambria" pitchFamily="34" charset="0"/>
                <a:ea typeface="Cambria" pitchFamily="34" charset="-122"/>
                <a:cs typeface="Cambria" pitchFamily="34" charset="-120"/>
              </a:rPr>
              <a:t>How to Get Started</a:t>
            </a:r>
            <a:endParaRPr lang="en-US" sz="1600" dirty="0"/>
          </a:p>
        </p:txBody>
      </p:sp>
      <p:sp>
        <p:nvSpPr>
          <p:cNvPr id="23" name="Shape 21"/>
          <p:cNvSpPr/>
          <p:nvPr/>
        </p:nvSpPr>
        <p:spPr>
          <a:xfrm>
            <a:off x="6537960" y="2697480"/>
            <a:ext cx="146304" cy="146304"/>
          </a:xfrm>
          <a:prstGeom prst="ellipse">
            <a:avLst/>
          </a:prstGeom>
          <a:solidFill>
            <a:srgbClr val="F4A223"/>
          </a:solidFill>
          <a:ln/>
        </p:spPr>
      </p:sp>
      <p:sp>
        <p:nvSpPr>
          <p:cNvPr id="24" name="Text 22"/>
          <p:cNvSpPr/>
          <p:nvPr/>
        </p:nvSpPr>
        <p:spPr>
          <a:xfrm>
            <a:off x="6812280" y="2578608"/>
            <a:ext cx="4709160" cy="548640"/>
          </a:xfrm>
          <a:prstGeom prst="rect">
            <a:avLst/>
          </a:prstGeom>
          <a:noFill/>
          <a:ln/>
        </p:spPr>
        <p:txBody>
          <a:bodyPr wrap="square" rtlCol="0" anchor="t"/>
          <a:lstStyle/>
          <a:p>
            <a:pPr indent="0" marL="0">
              <a:lnSpc>
                <a:spcPts val="1400"/>
              </a:lnSpc>
              <a:buNone/>
            </a:pPr>
            <a:r>
              <a:rPr lang="en-US" sz="1200" dirty="0">
                <a:solidFill>
                  <a:srgbClr val="E8EEFA"/>
                </a:solidFill>
                <a:latin typeface="Calibri" pitchFamily="34" charset="0"/>
                <a:ea typeface="Calibri" pitchFamily="34" charset="-122"/>
                <a:cs typeface="Calibri" pitchFamily="34" charset="-120"/>
              </a:rPr>
              <a:t>High school diploma or GED usually sufficient</a:t>
            </a:r>
            <a:endParaRPr lang="en-US" sz="1200" dirty="0"/>
          </a:p>
        </p:txBody>
      </p:sp>
      <p:sp>
        <p:nvSpPr>
          <p:cNvPr id="25" name="Shape 23"/>
          <p:cNvSpPr/>
          <p:nvPr/>
        </p:nvSpPr>
        <p:spPr>
          <a:xfrm>
            <a:off x="6537960" y="3337560"/>
            <a:ext cx="146304" cy="146304"/>
          </a:xfrm>
          <a:prstGeom prst="ellipse">
            <a:avLst/>
          </a:prstGeom>
          <a:solidFill>
            <a:srgbClr val="F4A223"/>
          </a:solidFill>
          <a:ln/>
        </p:spPr>
      </p:sp>
      <p:sp>
        <p:nvSpPr>
          <p:cNvPr id="26" name="Text 24"/>
          <p:cNvSpPr/>
          <p:nvPr/>
        </p:nvSpPr>
        <p:spPr>
          <a:xfrm>
            <a:off x="6812280" y="3218688"/>
            <a:ext cx="4709160" cy="548640"/>
          </a:xfrm>
          <a:prstGeom prst="rect">
            <a:avLst/>
          </a:prstGeom>
          <a:noFill/>
          <a:ln/>
        </p:spPr>
        <p:txBody>
          <a:bodyPr wrap="square" rtlCol="0" anchor="t"/>
          <a:lstStyle/>
          <a:p>
            <a:pPr indent="0" marL="0">
              <a:lnSpc>
                <a:spcPts val="1400"/>
              </a:lnSpc>
              <a:buNone/>
            </a:pPr>
            <a:r>
              <a:rPr lang="en-US" sz="1200" dirty="0">
                <a:solidFill>
                  <a:srgbClr val="E8EEFA"/>
                </a:solidFill>
                <a:latin typeface="Calibri" pitchFamily="34" charset="0"/>
                <a:ea typeface="Calibri" pitchFamily="34" charset="-122"/>
                <a:cs typeface="Calibri" pitchFamily="34" charset="-120"/>
              </a:rPr>
              <a:t>TWIC card required for port access</a:t>
            </a:r>
            <a:endParaRPr lang="en-US" sz="1200" dirty="0"/>
          </a:p>
        </p:txBody>
      </p:sp>
      <p:sp>
        <p:nvSpPr>
          <p:cNvPr id="27" name="Shape 25"/>
          <p:cNvSpPr/>
          <p:nvPr/>
        </p:nvSpPr>
        <p:spPr>
          <a:xfrm>
            <a:off x="6537960" y="3977640"/>
            <a:ext cx="146304" cy="146304"/>
          </a:xfrm>
          <a:prstGeom prst="ellipse">
            <a:avLst/>
          </a:prstGeom>
          <a:solidFill>
            <a:srgbClr val="F4A223"/>
          </a:solidFill>
          <a:ln/>
        </p:spPr>
      </p:sp>
      <p:sp>
        <p:nvSpPr>
          <p:cNvPr id="28" name="Text 26"/>
          <p:cNvSpPr/>
          <p:nvPr/>
        </p:nvSpPr>
        <p:spPr>
          <a:xfrm>
            <a:off x="6812280" y="3858768"/>
            <a:ext cx="4709160" cy="548640"/>
          </a:xfrm>
          <a:prstGeom prst="rect">
            <a:avLst/>
          </a:prstGeom>
          <a:noFill/>
          <a:ln/>
        </p:spPr>
        <p:txBody>
          <a:bodyPr wrap="square" rtlCol="0" anchor="t"/>
          <a:lstStyle/>
          <a:p>
            <a:pPr indent="0" marL="0">
              <a:lnSpc>
                <a:spcPts val="1400"/>
              </a:lnSpc>
              <a:buNone/>
            </a:pPr>
            <a:r>
              <a:rPr lang="en-US" sz="1200" dirty="0">
                <a:solidFill>
                  <a:srgbClr val="E8EEFA"/>
                </a:solidFill>
                <a:latin typeface="Calibri" pitchFamily="34" charset="0"/>
                <a:ea typeface="Calibri" pitchFamily="34" charset="-122"/>
                <a:cs typeface="Calibri" pitchFamily="34" charset="-120"/>
              </a:rPr>
              <a:t>Register with a local union hiring hall (ILA or ILWU)</a:t>
            </a:r>
            <a:endParaRPr lang="en-US" sz="1200" dirty="0"/>
          </a:p>
        </p:txBody>
      </p:sp>
      <p:sp>
        <p:nvSpPr>
          <p:cNvPr id="29" name="Shape 27"/>
          <p:cNvSpPr/>
          <p:nvPr/>
        </p:nvSpPr>
        <p:spPr>
          <a:xfrm>
            <a:off x="6537960" y="4617720"/>
            <a:ext cx="146304" cy="146304"/>
          </a:xfrm>
          <a:prstGeom prst="ellipse">
            <a:avLst/>
          </a:prstGeom>
          <a:solidFill>
            <a:srgbClr val="F4A223"/>
          </a:solidFill>
          <a:ln/>
        </p:spPr>
      </p:sp>
      <p:sp>
        <p:nvSpPr>
          <p:cNvPr id="30" name="Text 28"/>
          <p:cNvSpPr/>
          <p:nvPr/>
        </p:nvSpPr>
        <p:spPr>
          <a:xfrm>
            <a:off x="6812280" y="4498848"/>
            <a:ext cx="4709160" cy="548640"/>
          </a:xfrm>
          <a:prstGeom prst="rect">
            <a:avLst/>
          </a:prstGeom>
          <a:noFill/>
          <a:ln/>
        </p:spPr>
        <p:txBody>
          <a:bodyPr wrap="square" rtlCol="0" anchor="t"/>
          <a:lstStyle/>
          <a:p>
            <a:pPr indent="0" marL="0">
              <a:lnSpc>
                <a:spcPts val="1400"/>
              </a:lnSpc>
              <a:buNone/>
            </a:pPr>
            <a:r>
              <a:rPr lang="en-US" sz="1200" dirty="0">
                <a:solidFill>
                  <a:srgbClr val="E8EEFA"/>
                </a:solidFill>
                <a:latin typeface="Calibri" pitchFamily="34" charset="0"/>
                <a:ea typeface="Calibri" pitchFamily="34" charset="-122"/>
                <a:cs typeface="Calibri" pitchFamily="34" charset="-120"/>
              </a:rPr>
              <a:t>On-the-job training, no college needed</a:t>
            </a:r>
            <a:endParaRPr lang="en-US" sz="1200" dirty="0"/>
          </a:p>
        </p:txBody>
      </p:sp>
      <p:sp>
        <p:nvSpPr>
          <p:cNvPr id="31" name="Shape 29"/>
          <p:cNvSpPr/>
          <p:nvPr/>
        </p:nvSpPr>
        <p:spPr>
          <a:xfrm>
            <a:off x="6537960" y="5257800"/>
            <a:ext cx="146304" cy="146304"/>
          </a:xfrm>
          <a:prstGeom prst="ellipse">
            <a:avLst/>
          </a:prstGeom>
          <a:solidFill>
            <a:srgbClr val="F4A223"/>
          </a:solidFill>
          <a:ln/>
        </p:spPr>
      </p:sp>
      <p:sp>
        <p:nvSpPr>
          <p:cNvPr id="32" name="Text 30"/>
          <p:cNvSpPr/>
          <p:nvPr/>
        </p:nvSpPr>
        <p:spPr>
          <a:xfrm>
            <a:off x="6812280" y="5138928"/>
            <a:ext cx="4709160" cy="548640"/>
          </a:xfrm>
          <a:prstGeom prst="rect">
            <a:avLst/>
          </a:prstGeom>
          <a:noFill/>
          <a:ln/>
        </p:spPr>
        <p:txBody>
          <a:bodyPr wrap="square" rtlCol="0" anchor="t"/>
          <a:lstStyle/>
          <a:p>
            <a:pPr indent="0" marL="0">
              <a:lnSpc>
                <a:spcPts val="1400"/>
              </a:lnSpc>
              <a:buNone/>
            </a:pPr>
            <a:r>
              <a:rPr lang="en-US" sz="1200" dirty="0">
                <a:solidFill>
                  <a:srgbClr val="E8EEFA"/>
                </a:solidFill>
                <a:latin typeface="Calibri" pitchFamily="34" charset="0"/>
                <a:ea typeface="Calibri" pitchFamily="34" charset="-122"/>
                <a:cs typeface="Calibri" pitchFamily="34" charset="-120"/>
              </a:rPr>
              <a:t>Forklift and crane certifications boost your pay</a:t>
            </a:r>
            <a:endParaRPr lang="en-US" sz="1200" dirty="0"/>
          </a:p>
        </p:txBody>
      </p:sp>
      <p:sp>
        <p:nvSpPr>
          <p:cNvPr id="33" name="Text 31"/>
          <p:cNvSpPr/>
          <p:nvPr/>
        </p:nvSpPr>
        <p:spPr>
          <a:xfrm>
            <a:off x="6537960" y="5623560"/>
            <a:ext cx="4846320" cy="457200"/>
          </a:xfrm>
          <a:prstGeom prst="rect">
            <a:avLst/>
          </a:prstGeom>
          <a:noFill/>
          <a:ln/>
        </p:spPr>
        <p:txBody>
          <a:bodyPr wrap="square" rtlCol="0" anchor="ctr"/>
          <a:lstStyle/>
          <a:p>
            <a:pPr indent="0" marL="0">
              <a:lnSpc>
                <a:spcPts val="1300"/>
              </a:lnSpc>
              <a:buNone/>
            </a:pPr>
            <a:r>
              <a:rPr lang="en-US" sz="1050" i="1" dirty="0">
                <a:solidFill>
                  <a:srgbClr val="F4A223"/>
                </a:solidFill>
                <a:latin typeface="Calibri" pitchFamily="34" charset="0"/>
                <a:ea typeface="Calibri" pitchFamily="34" charset="-122"/>
                <a:cs typeface="Calibri" pitchFamily="34" charset="-120"/>
              </a:rPr>
              <a:t>Growth path: Casual → Full Union Member → Equipment Operator → Foreman</a:t>
            </a:r>
            <a:endParaRPr lang="en-US" sz="1050" dirty="0"/>
          </a:p>
        </p:txBody>
      </p:sp>
      <p:sp>
        <p:nvSpPr>
          <p:cNvPr id="34" name="Text 32"/>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35" name="Text 33"/>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9FC"/>
        </a:solidFill>
      </p:bgPr>
    </p:bg>
    <p:spTree>
      <p:nvGrpSpPr>
        <p:cNvPr id="1" name=""/>
        <p:cNvGrpSpPr/>
        <p:nvPr/>
      </p:nvGrpSpPr>
      <p:grpSpPr>
        <a:xfrm>
          <a:off x="0" y="0"/>
          <a:ext cx="0" cy="0"/>
          <a:chOff x="0" y="0"/>
          <a:chExt cx="0" cy="0"/>
        </a:xfrm>
      </p:grpSpPr>
      <p:sp>
        <p:nvSpPr>
          <p:cNvPr id="2"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PATH THREE</a:t>
            </a:r>
            <a:endParaRPr lang="en-US" sz="1250" dirty="0"/>
          </a:p>
        </p:txBody>
      </p:sp>
      <p:sp>
        <p:nvSpPr>
          <p:cNvPr id="3" name="Text 1"/>
          <p:cNvSpPr/>
          <p:nvPr/>
        </p:nvSpPr>
        <p:spPr>
          <a:xfrm>
            <a:off x="548640" y="731520"/>
            <a:ext cx="10058400" cy="640080"/>
          </a:xfrm>
          <a:prstGeom prst="rect">
            <a:avLst/>
          </a:prstGeom>
          <a:noFill/>
          <a:ln/>
        </p:spPr>
        <p:txBody>
          <a:bodyPr wrap="square" rtlCol="0" anchor="ctr"/>
          <a:lstStyle/>
          <a:p>
            <a:pPr indent="0" marL="0">
              <a:buNone/>
            </a:pPr>
            <a:r>
              <a:rPr lang="en-US" sz="3000" b="1" dirty="0">
                <a:solidFill>
                  <a:srgbClr val="1A1F2E"/>
                </a:solidFill>
                <a:latin typeface="Cambria" pitchFamily="34" charset="0"/>
                <a:ea typeface="Cambria" pitchFamily="34" charset="-122"/>
                <a:cs typeface="Cambria" pitchFamily="34" charset="-120"/>
              </a:rPr>
              <a:t>Offshore Careers</a:t>
            </a:r>
            <a:endParaRPr lang="en-US" sz="3000" dirty="0"/>
          </a:p>
        </p:txBody>
      </p:sp>
      <p:sp>
        <p:nvSpPr>
          <p:cNvPr id="4" name="Text 2"/>
          <p:cNvSpPr/>
          <p:nvPr/>
        </p:nvSpPr>
        <p:spPr>
          <a:xfrm>
            <a:off x="548640" y="1353312"/>
            <a:ext cx="10515600" cy="548640"/>
          </a:xfrm>
          <a:prstGeom prst="rect">
            <a:avLst/>
          </a:prstGeom>
          <a:noFill/>
          <a:ln/>
        </p:spPr>
        <p:txBody>
          <a:bodyPr wrap="square" rtlCol="0" anchor="ctr"/>
          <a:lstStyle/>
          <a:p>
            <a:pPr indent="0" marL="0">
              <a:lnSpc>
                <a:spcPts val="1500"/>
              </a:lnSpc>
              <a:buNone/>
            </a:pPr>
            <a:r>
              <a:rPr lang="en-US" sz="1250" dirty="0">
                <a:solidFill>
                  <a:srgbClr val="5A6478"/>
                </a:solidFill>
                <a:latin typeface="Calibri" pitchFamily="34" charset="0"/>
                <a:ea typeface="Calibri" pitchFamily="34" charset="-122"/>
                <a:cs typeface="Calibri" pitchFamily="34" charset="-120"/>
              </a:rPr>
              <a:t>Offshore workers operate platforms that produce oil, gas, and wind energy at sea. Many offshore roles, especially on supply vessels, are held by merchant mariners with the same MMC and STCW credentials as shipboard crew.</a:t>
            </a:r>
            <a:endParaRPr lang="en-US" sz="1250" dirty="0"/>
          </a:p>
        </p:txBody>
      </p:sp>
      <p:sp>
        <p:nvSpPr>
          <p:cNvPr id="5" name="Shape 3"/>
          <p:cNvSpPr/>
          <p:nvPr/>
        </p:nvSpPr>
        <p:spPr>
          <a:xfrm>
            <a:off x="548640" y="1965960"/>
            <a:ext cx="5486400" cy="4160520"/>
          </a:xfrm>
          <a:prstGeom prst="roundRect">
            <a:avLst>
              <a:gd name="adj" fmla="val 2637"/>
            </a:avLst>
          </a:prstGeom>
          <a:solidFill>
            <a:srgbClr val="FFFFFF"/>
          </a:solidFill>
          <a:ln w="12700">
            <a:solidFill>
              <a:srgbClr val="DCE4F2"/>
            </a:solidFill>
            <a:prstDash val="solid"/>
          </a:ln>
        </p:spPr>
      </p:sp>
      <p:sp>
        <p:nvSpPr>
          <p:cNvPr id="6" name="Text 4"/>
          <p:cNvSpPr/>
          <p:nvPr/>
        </p:nvSpPr>
        <p:spPr>
          <a:xfrm>
            <a:off x="822960" y="2148840"/>
            <a:ext cx="4937760" cy="365760"/>
          </a:xfrm>
          <a:prstGeom prst="rect">
            <a:avLst/>
          </a:prstGeom>
          <a:noFill/>
          <a:ln/>
        </p:spPr>
        <p:txBody>
          <a:bodyPr wrap="square" rtlCol="0" anchor="ctr"/>
          <a:lstStyle/>
          <a:p>
            <a:pPr indent="0" marL="0">
              <a:buNone/>
            </a:pPr>
            <a:r>
              <a:rPr lang="en-US" sz="1600" b="1" dirty="0">
                <a:solidFill>
                  <a:srgbClr val="0A2263"/>
                </a:solidFill>
                <a:latin typeface="Cambria" pitchFamily="34" charset="0"/>
                <a:ea typeface="Cambria" pitchFamily="34" charset="-122"/>
                <a:cs typeface="Cambria" pitchFamily="34" charset="-120"/>
              </a:rPr>
              <a:t>Common Job Titles &amp; Pay</a:t>
            </a:r>
            <a:endParaRPr lang="en-US" sz="1600" dirty="0"/>
          </a:p>
        </p:txBody>
      </p:sp>
      <p:sp>
        <p:nvSpPr>
          <p:cNvPr id="7" name="Text 5"/>
          <p:cNvSpPr/>
          <p:nvPr/>
        </p:nvSpPr>
        <p:spPr>
          <a:xfrm>
            <a:off x="822960" y="2651760"/>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Roustabout (entry)</a:t>
            </a:r>
            <a:endParaRPr lang="en-US" sz="1220" dirty="0"/>
          </a:p>
        </p:txBody>
      </p:sp>
      <p:sp>
        <p:nvSpPr>
          <p:cNvPr id="8" name="Text 6"/>
          <p:cNvSpPr/>
          <p:nvPr/>
        </p:nvSpPr>
        <p:spPr>
          <a:xfrm>
            <a:off x="4297680" y="2651760"/>
            <a:ext cx="1600200" cy="457200"/>
          </a:xfrm>
          <a:prstGeom prst="rect">
            <a:avLst/>
          </a:prstGeom>
          <a:noFill/>
          <a:ln/>
        </p:spPr>
        <p:txBody>
          <a:bodyPr wrap="square" rtlCol="0" anchor="ctr"/>
          <a:lstStyle/>
          <a:p>
            <a:pPr algn="r" indent="0" marL="0">
              <a:buNone/>
            </a:pPr>
            <a:r>
              <a:rPr lang="en-US" sz="1150" b="1" dirty="0">
                <a:solidFill>
                  <a:srgbClr val="00B4D8"/>
                </a:solidFill>
                <a:latin typeface="Calibri" pitchFamily="34" charset="0"/>
                <a:ea typeface="Calibri" pitchFamily="34" charset="-122"/>
                <a:cs typeface="Calibri" pitchFamily="34" charset="-120"/>
              </a:rPr>
              <a:t>$40,000 to $60,000/yr</a:t>
            </a:r>
            <a:endParaRPr lang="en-US" sz="1150" dirty="0"/>
          </a:p>
        </p:txBody>
      </p:sp>
      <p:sp>
        <p:nvSpPr>
          <p:cNvPr id="9" name="Shape 7"/>
          <p:cNvSpPr/>
          <p:nvPr/>
        </p:nvSpPr>
        <p:spPr>
          <a:xfrm>
            <a:off x="822960" y="3108960"/>
            <a:ext cx="5074920" cy="0"/>
          </a:xfrm>
          <a:prstGeom prst="line">
            <a:avLst/>
          </a:prstGeom>
          <a:noFill/>
          <a:ln w="12700">
            <a:solidFill>
              <a:srgbClr val="EEF3FB"/>
            </a:solidFill>
            <a:prstDash val="solid"/>
          </a:ln>
        </p:spPr>
      </p:sp>
      <p:sp>
        <p:nvSpPr>
          <p:cNvPr id="10" name="Text 8"/>
          <p:cNvSpPr/>
          <p:nvPr/>
        </p:nvSpPr>
        <p:spPr>
          <a:xfrm>
            <a:off x="822960" y="3218688"/>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Roughneck / Derrickman</a:t>
            </a:r>
            <a:endParaRPr lang="en-US" sz="1220" dirty="0"/>
          </a:p>
        </p:txBody>
      </p:sp>
      <p:sp>
        <p:nvSpPr>
          <p:cNvPr id="11" name="Text 9"/>
          <p:cNvSpPr/>
          <p:nvPr/>
        </p:nvSpPr>
        <p:spPr>
          <a:xfrm>
            <a:off x="4297680" y="3218688"/>
            <a:ext cx="1600200" cy="457200"/>
          </a:xfrm>
          <a:prstGeom prst="rect">
            <a:avLst/>
          </a:prstGeom>
          <a:noFill/>
          <a:ln/>
        </p:spPr>
        <p:txBody>
          <a:bodyPr wrap="square" rtlCol="0" anchor="ctr"/>
          <a:lstStyle/>
          <a:p>
            <a:pPr algn="r" indent="0" marL="0">
              <a:buNone/>
            </a:pPr>
            <a:r>
              <a:rPr lang="en-US" sz="1150" b="1" dirty="0">
                <a:solidFill>
                  <a:srgbClr val="00B4D8"/>
                </a:solidFill>
                <a:latin typeface="Calibri" pitchFamily="34" charset="0"/>
                <a:ea typeface="Calibri" pitchFamily="34" charset="-122"/>
                <a:cs typeface="Calibri" pitchFamily="34" charset="-120"/>
              </a:rPr>
              <a:t>$60,000 to $90,000/yr</a:t>
            </a:r>
            <a:endParaRPr lang="en-US" sz="1150" dirty="0"/>
          </a:p>
        </p:txBody>
      </p:sp>
      <p:sp>
        <p:nvSpPr>
          <p:cNvPr id="12" name="Shape 10"/>
          <p:cNvSpPr/>
          <p:nvPr/>
        </p:nvSpPr>
        <p:spPr>
          <a:xfrm>
            <a:off x="822960" y="3675888"/>
            <a:ext cx="5074920" cy="0"/>
          </a:xfrm>
          <a:prstGeom prst="line">
            <a:avLst/>
          </a:prstGeom>
          <a:noFill/>
          <a:ln w="12700">
            <a:solidFill>
              <a:srgbClr val="EEF3FB"/>
            </a:solidFill>
            <a:prstDash val="solid"/>
          </a:ln>
        </p:spPr>
      </p:sp>
      <p:sp>
        <p:nvSpPr>
          <p:cNvPr id="13" name="Text 11"/>
          <p:cNvSpPr/>
          <p:nvPr/>
        </p:nvSpPr>
        <p:spPr>
          <a:xfrm>
            <a:off x="822960" y="3785616"/>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Offshore Crane Operator</a:t>
            </a:r>
            <a:endParaRPr lang="en-US" sz="1220" dirty="0"/>
          </a:p>
        </p:txBody>
      </p:sp>
      <p:sp>
        <p:nvSpPr>
          <p:cNvPr id="14" name="Text 12"/>
          <p:cNvSpPr/>
          <p:nvPr/>
        </p:nvSpPr>
        <p:spPr>
          <a:xfrm>
            <a:off x="4297680" y="3785616"/>
            <a:ext cx="1600200" cy="457200"/>
          </a:xfrm>
          <a:prstGeom prst="rect">
            <a:avLst/>
          </a:prstGeom>
          <a:noFill/>
          <a:ln/>
        </p:spPr>
        <p:txBody>
          <a:bodyPr wrap="square" rtlCol="0" anchor="ctr"/>
          <a:lstStyle/>
          <a:p>
            <a:pPr algn="r" indent="0" marL="0">
              <a:buNone/>
            </a:pPr>
            <a:r>
              <a:rPr lang="en-US" sz="1150" b="1" dirty="0">
                <a:solidFill>
                  <a:srgbClr val="00B4D8"/>
                </a:solidFill>
                <a:latin typeface="Calibri" pitchFamily="34" charset="0"/>
                <a:ea typeface="Calibri" pitchFamily="34" charset="-122"/>
                <a:cs typeface="Calibri" pitchFamily="34" charset="-120"/>
              </a:rPr>
              <a:t>$70,000 to $100,000/yr</a:t>
            </a:r>
            <a:endParaRPr lang="en-US" sz="1150" dirty="0"/>
          </a:p>
        </p:txBody>
      </p:sp>
      <p:sp>
        <p:nvSpPr>
          <p:cNvPr id="15" name="Shape 13"/>
          <p:cNvSpPr/>
          <p:nvPr/>
        </p:nvSpPr>
        <p:spPr>
          <a:xfrm>
            <a:off x="822960" y="4242816"/>
            <a:ext cx="5074920" cy="0"/>
          </a:xfrm>
          <a:prstGeom prst="line">
            <a:avLst/>
          </a:prstGeom>
          <a:noFill/>
          <a:ln w="12700">
            <a:solidFill>
              <a:srgbClr val="EEF3FB"/>
            </a:solidFill>
            <a:prstDash val="solid"/>
          </a:ln>
        </p:spPr>
      </p:sp>
      <p:sp>
        <p:nvSpPr>
          <p:cNvPr id="16" name="Text 14"/>
          <p:cNvSpPr/>
          <p:nvPr/>
        </p:nvSpPr>
        <p:spPr>
          <a:xfrm>
            <a:off x="822960" y="4352544"/>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Offshore Wind Technician</a:t>
            </a:r>
            <a:endParaRPr lang="en-US" sz="1220" dirty="0"/>
          </a:p>
        </p:txBody>
      </p:sp>
      <p:sp>
        <p:nvSpPr>
          <p:cNvPr id="17" name="Text 15"/>
          <p:cNvSpPr/>
          <p:nvPr/>
        </p:nvSpPr>
        <p:spPr>
          <a:xfrm>
            <a:off x="4297680" y="4352544"/>
            <a:ext cx="1600200" cy="457200"/>
          </a:xfrm>
          <a:prstGeom prst="rect">
            <a:avLst/>
          </a:prstGeom>
          <a:noFill/>
          <a:ln/>
        </p:spPr>
        <p:txBody>
          <a:bodyPr wrap="square" rtlCol="0" anchor="ctr"/>
          <a:lstStyle/>
          <a:p>
            <a:pPr algn="r" indent="0" marL="0">
              <a:buNone/>
            </a:pPr>
            <a:r>
              <a:rPr lang="en-US" sz="1150" b="1" dirty="0">
                <a:solidFill>
                  <a:srgbClr val="00B4D8"/>
                </a:solidFill>
                <a:latin typeface="Calibri" pitchFamily="34" charset="0"/>
                <a:ea typeface="Calibri" pitchFamily="34" charset="-122"/>
                <a:cs typeface="Calibri" pitchFamily="34" charset="-120"/>
              </a:rPr>
              <a:t>$55,000 to $85,000/yr</a:t>
            </a:r>
            <a:endParaRPr lang="en-US" sz="1150" dirty="0"/>
          </a:p>
        </p:txBody>
      </p:sp>
      <p:sp>
        <p:nvSpPr>
          <p:cNvPr id="18" name="Shape 16"/>
          <p:cNvSpPr/>
          <p:nvPr/>
        </p:nvSpPr>
        <p:spPr>
          <a:xfrm>
            <a:off x="822960" y="4809744"/>
            <a:ext cx="5074920" cy="0"/>
          </a:xfrm>
          <a:prstGeom prst="line">
            <a:avLst/>
          </a:prstGeom>
          <a:noFill/>
          <a:ln w="12700">
            <a:solidFill>
              <a:srgbClr val="EEF3FB"/>
            </a:solidFill>
            <a:prstDash val="solid"/>
          </a:ln>
        </p:spPr>
      </p:sp>
      <p:sp>
        <p:nvSpPr>
          <p:cNvPr id="19" name="Text 17"/>
          <p:cNvSpPr/>
          <p:nvPr/>
        </p:nvSpPr>
        <p:spPr>
          <a:xfrm>
            <a:off x="822960" y="4919472"/>
            <a:ext cx="3566160" cy="457200"/>
          </a:xfrm>
          <a:prstGeom prst="rect">
            <a:avLst/>
          </a:prstGeom>
          <a:noFill/>
          <a:ln/>
        </p:spPr>
        <p:txBody>
          <a:bodyPr wrap="square" rtlCol="0" anchor="ctr"/>
          <a:lstStyle/>
          <a:p>
            <a:pPr indent="0" marL="0">
              <a:buNone/>
            </a:pPr>
            <a:r>
              <a:rPr lang="en-US" sz="1220" dirty="0">
                <a:solidFill>
                  <a:srgbClr val="1A1F2E"/>
                </a:solidFill>
                <a:latin typeface="Calibri" pitchFamily="34" charset="0"/>
                <a:ea typeface="Calibri" pitchFamily="34" charset="-122"/>
                <a:cs typeface="Calibri" pitchFamily="34" charset="-120"/>
              </a:rPr>
              <a:t>Offshore Supervisor</a:t>
            </a:r>
            <a:endParaRPr lang="en-US" sz="1220" dirty="0"/>
          </a:p>
        </p:txBody>
      </p:sp>
      <p:sp>
        <p:nvSpPr>
          <p:cNvPr id="20" name="Text 18"/>
          <p:cNvSpPr/>
          <p:nvPr/>
        </p:nvSpPr>
        <p:spPr>
          <a:xfrm>
            <a:off x="4297680" y="4919472"/>
            <a:ext cx="1600200" cy="457200"/>
          </a:xfrm>
          <a:prstGeom prst="rect">
            <a:avLst/>
          </a:prstGeom>
          <a:noFill/>
          <a:ln/>
        </p:spPr>
        <p:txBody>
          <a:bodyPr wrap="square" rtlCol="0" anchor="ctr"/>
          <a:lstStyle/>
          <a:p>
            <a:pPr algn="r" indent="0" marL="0">
              <a:buNone/>
            </a:pPr>
            <a:r>
              <a:rPr lang="en-US" sz="1150" b="1" dirty="0">
                <a:solidFill>
                  <a:srgbClr val="00B4D8"/>
                </a:solidFill>
                <a:latin typeface="Calibri" pitchFamily="34" charset="0"/>
                <a:ea typeface="Calibri" pitchFamily="34" charset="-122"/>
                <a:cs typeface="Calibri" pitchFamily="34" charset="-120"/>
              </a:rPr>
              <a:t>$100,000 to $150,000/yr</a:t>
            </a:r>
            <a:endParaRPr lang="en-US" sz="1150" dirty="0"/>
          </a:p>
        </p:txBody>
      </p:sp>
      <p:sp>
        <p:nvSpPr>
          <p:cNvPr id="21" name="Shape 19"/>
          <p:cNvSpPr/>
          <p:nvPr/>
        </p:nvSpPr>
        <p:spPr>
          <a:xfrm>
            <a:off x="6263640" y="1965960"/>
            <a:ext cx="5349240" cy="4160520"/>
          </a:xfrm>
          <a:prstGeom prst="roundRect">
            <a:avLst>
              <a:gd name="adj" fmla="val 2637"/>
            </a:avLst>
          </a:prstGeom>
          <a:solidFill>
            <a:srgbClr val="0A2263"/>
          </a:solidFill>
          <a:ln/>
        </p:spPr>
      </p:sp>
      <p:sp>
        <p:nvSpPr>
          <p:cNvPr id="22" name="Text 20"/>
          <p:cNvSpPr/>
          <p:nvPr/>
        </p:nvSpPr>
        <p:spPr>
          <a:xfrm>
            <a:off x="6537960" y="2148840"/>
            <a:ext cx="4846320" cy="548640"/>
          </a:xfrm>
          <a:prstGeom prst="rect">
            <a:avLst/>
          </a:prstGeom>
          <a:noFill/>
          <a:ln/>
        </p:spPr>
        <p:txBody>
          <a:bodyPr wrap="square" rtlCol="0" anchor="ctr"/>
          <a:lstStyle/>
          <a:p>
            <a:pPr indent="0" marL="0">
              <a:lnSpc>
                <a:spcPts val="1800"/>
              </a:lnSpc>
              <a:buNone/>
            </a:pPr>
            <a:r>
              <a:rPr lang="en-US" sz="1550" b="1" dirty="0">
                <a:solidFill>
                  <a:srgbClr val="FFFFFF"/>
                </a:solidFill>
                <a:latin typeface="Cambria" pitchFamily="34" charset="0"/>
                <a:ea typeface="Cambria" pitchFamily="34" charset="-122"/>
                <a:cs typeface="Cambria" pitchFamily="34" charset="-120"/>
              </a:rPr>
              <a:t>Certifications That Get You Hired</a:t>
            </a:r>
            <a:endParaRPr lang="en-US" sz="1550" dirty="0"/>
          </a:p>
        </p:txBody>
      </p:sp>
      <p:pic>
        <p:nvPicPr>
          <p:cNvPr id="23" name="Image 0" descr="/home/claude/maritime_ppt/icon_cert_gold.png">    </p:cNvPr>
          <p:cNvPicPr>
            <a:picLocks noChangeAspect="1"/>
          </p:cNvPicPr>
          <p:nvPr/>
        </p:nvPicPr>
        <p:blipFill>
          <a:blip r:embed="rId1"/>
          <a:stretch>
            <a:fillRect/>
          </a:stretch>
        </p:blipFill>
        <p:spPr>
          <a:xfrm>
            <a:off x="6537960" y="2880360"/>
            <a:ext cx="365760" cy="365760"/>
          </a:xfrm>
          <a:prstGeom prst="rect">
            <a:avLst/>
          </a:prstGeom>
        </p:spPr>
      </p:pic>
      <p:sp>
        <p:nvSpPr>
          <p:cNvPr id="24" name="Text 21"/>
          <p:cNvSpPr/>
          <p:nvPr/>
        </p:nvSpPr>
        <p:spPr>
          <a:xfrm>
            <a:off x="7040880" y="2834640"/>
            <a:ext cx="4297680" cy="292608"/>
          </a:xfrm>
          <a:prstGeom prst="rect">
            <a:avLst/>
          </a:prstGeom>
          <a:noFill/>
          <a:ln/>
        </p:spPr>
        <p:txBody>
          <a:bodyPr wrap="square" rtlCol="0" anchor="ctr"/>
          <a:lstStyle/>
          <a:p>
            <a:pPr indent="0" marL="0">
              <a:buNone/>
            </a:pPr>
            <a:r>
              <a:rPr lang="en-US" sz="1350" b="1" dirty="0">
                <a:solidFill>
                  <a:srgbClr val="F4A223"/>
                </a:solidFill>
                <a:latin typeface="Calibri" pitchFamily="34" charset="0"/>
                <a:ea typeface="Calibri" pitchFamily="34" charset="-122"/>
                <a:cs typeface="Calibri" pitchFamily="34" charset="-120"/>
              </a:rPr>
              <a:t>BOSIET</a:t>
            </a:r>
            <a:endParaRPr lang="en-US" sz="1350" dirty="0"/>
          </a:p>
        </p:txBody>
      </p:sp>
      <p:sp>
        <p:nvSpPr>
          <p:cNvPr id="25" name="Text 22"/>
          <p:cNvSpPr/>
          <p:nvPr/>
        </p:nvSpPr>
        <p:spPr>
          <a:xfrm>
            <a:off x="7040880" y="3127248"/>
            <a:ext cx="4297680" cy="457200"/>
          </a:xfrm>
          <a:prstGeom prst="rect">
            <a:avLst/>
          </a:prstGeom>
          <a:noFill/>
          <a:ln/>
        </p:spPr>
        <p:txBody>
          <a:bodyPr wrap="square" rtlCol="0" anchor="ctr"/>
          <a:lstStyle/>
          <a:p>
            <a:pPr indent="0" marL="0">
              <a:lnSpc>
                <a:spcPts val="1300"/>
              </a:lnSpc>
              <a:buNone/>
            </a:pPr>
            <a:r>
              <a:rPr lang="en-US" sz="1100" dirty="0">
                <a:solidFill>
                  <a:srgbClr val="D7E2F5"/>
                </a:solidFill>
                <a:latin typeface="Calibri" pitchFamily="34" charset="0"/>
                <a:ea typeface="Calibri" pitchFamily="34" charset="-122"/>
                <a:cs typeface="Calibri" pitchFamily="34" charset="-120"/>
              </a:rPr>
              <a:t>Basic Offshore Safety Induction and Emergency Training, with HUET</a:t>
            </a:r>
            <a:endParaRPr lang="en-US" sz="1100" dirty="0"/>
          </a:p>
        </p:txBody>
      </p:sp>
      <p:pic>
        <p:nvPicPr>
          <p:cNvPr id="26" name="Image 1" descr="/home/claude/maritime_ppt/icon_cert_gold.png">    </p:cNvPr>
          <p:cNvPicPr>
            <a:picLocks noChangeAspect="1"/>
          </p:cNvPicPr>
          <p:nvPr/>
        </p:nvPicPr>
        <p:blipFill>
          <a:blip r:embed="rId2"/>
          <a:stretch>
            <a:fillRect/>
          </a:stretch>
        </p:blipFill>
        <p:spPr>
          <a:xfrm>
            <a:off x="6537960" y="3749040"/>
            <a:ext cx="365760" cy="365760"/>
          </a:xfrm>
          <a:prstGeom prst="rect">
            <a:avLst/>
          </a:prstGeom>
        </p:spPr>
      </p:pic>
      <p:sp>
        <p:nvSpPr>
          <p:cNvPr id="27" name="Text 23"/>
          <p:cNvSpPr/>
          <p:nvPr/>
        </p:nvSpPr>
        <p:spPr>
          <a:xfrm>
            <a:off x="7040880" y="3703320"/>
            <a:ext cx="4297680" cy="292608"/>
          </a:xfrm>
          <a:prstGeom prst="rect">
            <a:avLst/>
          </a:prstGeom>
          <a:noFill/>
          <a:ln/>
        </p:spPr>
        <p:txBody>
          <a:bodyPr wrap="square" rtlCol="0" anchor="ctr"/>
          <a:lstStyle/>
          <a:p>
            <a:pPr indent="0" marL="0">
              <a:buNone/>
            </a:pPr>
            <a:r>
              <a:rPr lang="en-US" sz="1350" b="1" dirty="0">
                <a:solidFill>
                  <a:srgbClr val="F4A223"/>
                </a:solidFill>
                <a:latin typeface="Calibri" pitchFamily="34" charset="0"/>
                <a:ea typeface="Calibri" pitchFamily="34" charset="-122"/>
                <a:cs typeface="Calibri" pitchFamily="34" charset="-120"/>
              </a:rPr>
              <a:t>TWIC Card</a:t>
            </a:r>
            <a:endParaRPr lang="en-US" sz="1350" dirty="0"/>
          </a:p>
        </p:txBody>
      </p:sp>
      <p:sp>
        <p:nvSpPr>
          <p:cNvPr id="28" name="Text 24"/>
          <p:cNvSpPr/>
          <p:nvPr/>
        </p:nvSpPr>
        <p:spPr>
          <a:xfrm>
            <a:off x="7040880" y="3995928"/>
            <a:ext cx="4297680" cy="457200"/>
          </a:xfrm>
          <a:prstGeom prst="rect">
            <a:avLst/>
          </a:prstGeom>
          <a:noFill/>
          <a:ln/>
        </p:spPr>
        <p:txBody>
          <a:bodyPr wrap="square" rtlCol="0" anchor="ctr"/>
          <a:lstStyle/>
          <a:p>
            <a:pPr indent="0" marL="0">
              <a:lnSpc>
                <a:spcPts val="1300"/>
              </a:lnSpc>
              <a:buNone/>
            </a:pPr>
            <a:r>
              <a:rPr lang="en-US" sz="1100" dirty="0">
                <a:solidFill>
                  <a:srgbClr val="D7E2F5"/>
                </a:solidFill>
                <a:latin typeface="Calibri" pitchFamily="34" charset="0"/>
                <a:ea typeface="Calibri" pitchFamily="34" charset="-122"/>
                <a:cs typeface="Calibri" pitchFamily="34" charset="-120"/>
              </a:rPr>
              <a:t>Required for port and platform access</a:t>
            </a:r>
            <a:endParaRPr lang="en-US" sz="1100" dirty="0"/>
          </a:p>
        </p:txBody>
      </p:sp>
      <p:pic>
        <p:nvPicPr>
          <p:cNvPr id="29" name="Image 2" descr="/home/claude/maritime_ppt/icon_cert_gold.png">    </p:cNvPr>
          <p:cNvPicPr>
            <a:picLocks noChangeAspect="1"/>
          </p:cNvPicPr>
          <p:nvPr/>
        </p:nvPicPr>
        <p:blipFill>
          <a:blip r:embed="rId3"/>
          <a:stretch>
            <a:fillRect/>
          </a:stretch>
        </p:blipFill>
        <p:spPr>
          <a:xfrm>
            <a:off x="6537960" y="4617720"/>
            <a:ext cx="365760" cy="365760"/>
          </a:xfrm>
          <a:prstGeom prst="rect">
            <a:avLst/>
          </a:prstGeom>
        </p:spPr>
      </p:pic>
      <p:sp>
        <p:nvSpPr>
          <p:cNvPr id="30" name="Text 25"/>
          <p:cNvSpPr/>
          <p:nvPr/>
        </p:nvSpPr>
        <p:spPr>
          <a:xfrm>
            <a:off x="7040880" y="4572000"/>
            <a:ext cx="4297680" cy="292608"/>
          </a:xfrm>
          <a:prstGeom prst="rect">
            <a:avLst/>
          </a:prstGeom>
          <a:noFill/>
          <a:ln/>
        </p:spPr>
        <p:txBody>
          <a:bodyPr wrap="square" rtlCol="0" anchor="ctr"/>
          <a:lstStyle/>
          <a:p>
            <a:pPr indent="0" marL="0">
              <a:buNone/>
            </a:pPr>
            <a:r>
              <a:rPr lang="en-US" sz="1350" b="1" dirty="0">
                <a:solidFill>
                  <a:srgbClr val="F4A223"/>
                </a:solidFill>
                <a:latin typeface="Calibri" pitchFamily="34" charset="0"/>
                <a:ea typeface="Calibri" pitchFamily="34" charset="-122"/>
                <a:cs typeface="Calibri" pitchFamily="34" charset="-120"/>
              </a:rPr>
              <a:t>Offshore Medical Certificate</a:t>
            </a:r>
            <a:endParaRPr lang="en-US" sz="1350" dirty="0"/>
          </a:p>
        </p:txBody>
      </p:sp>
      <p:sp>
        <p:nvSpPr>
          <p:cNvPr id="31" name="Text 26"/>
          <p:cNvSpPr/>
          <p:nvPr/>
        </p:nvSpPr>
        <p:spPr>
          <a:xfrm>
            <a:off x="7040880" y="4864608"/>
            <a:ext cx="4297680" cy="457200"/>
          </a:xfrm>
          <a:prstGeom prst="rect">
            <a:avLst/>
          </a:prstGeom>
          <a:noFill/>
          <a:ln/>
        </p:spPr>
        <p:txBody>
          <a:bodyPr wrap="square" rtlCol="0" anchor="ctr"/>
          <a:lstStyle/>
          <a:p>
            <a:pPr indent="0" marL="0">
              <a:lnSpc>
                <a:spcPts val="1300"/>
              </a:lnSpc>
              <a:buNone/>
            </a:pPr>
            <a:r>
              <a:rPr lang="en-US" sz="1100" dirty="0">
                <a:solidFill>
                  <a:srgbClr val="D7E2F5"/>
                </a:solidFill>
                <a:latin typeface="Calibri" pitchFamily="34" charset="0"/>
                <a:ea typeface="Calibri" pitchFamily="34" charset="-122"/>
                <a:cs typeface="Calibri" pitchFamily="34" charset="-120"/>
              </a:rPr>
              <a:t>A physical exam confirming you're fit for the work</a:t>
            </a:r>
            <a:endParaRPr lang="en-US" sz="1100" dirty="0"/>
          </a:p>
        </p:txBody>
      </p:sp>
      <p:sp>
        <p:nvSpPr>
          <p:cNvPr id="32" name="Text 27"/>
          <p:cNvSpPr/>
          <p:nvPr/>
        </p:nvSpPr>
        <p:spPr>
          <a:xfrm>
            <a:off x="6537960" y="5577840"/>
            <a:ext cx="4846320" cy="457200"/>
          </a:xfrm>
          <a:prstGeom prst="rect">
            <a:avLst/>
          </a:prstGeom>
          <a:noFill/>
          <a:ln/>
        </p:spPr>
        <p:txBody>
          <a:bodyPr wrap="square" rtlCol="0" anchor="ctr"/>
          <a:lstStyle/>
          <a:p>
            <a:pPr indent="0" marL="0">
              <a:lnSpc>
                <a:spcPts val="1200"/>
              </a:lnSpc>
              <a:buNone/>
            </a:pPr>
            <a:r>
              <a:rPr lang="en-US" sz="1000" i="1" dirty="0">
                <a:solidFill>
                  <a:srgbClr val="AFC3E8"/>
                </a:solidFill>
                <a:latin typeface="Calibri" pitchFamily="34" charset="0"/>
                <a:ea typeface="Calibri" pitchFamily="34" charset="-122"/>
                <a:cs typeface="Calibri" pitchFamily="34" charset="-120"/>
              </a:rPr>
              <a:t>Growth path: Roustabout → Roughneck → Derrickman → Supervisor</a:t>
            </a:r>
            <a:endParaRPr lang="en-US" sz="1000" dirty="0"/>
          </a:p>
        </p:txBody>
      </p:sp>
      <p:sp>
        <p:nvSpPr>
          <p:cNvPr id="33" name="Text 28"/>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34" name="Text 29"/>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home/claude/maritime_ppt/logo.png">    </p:cNvPr>
          <p:cNvPicPr>
            <a:picLocks noChangeAspect="1"/>
          </p:cNvPicPr>
          <p:nvPr/>
        </p:nvPicPr>
        <p:blipFill>
          <a:blip r:embed="rId1"/>
          <a:stretch>
            <a:fillRect/>
          </a:stretch>
        </p:blipFill>
        <p:spPr>
          <a:xfrm>
            <a:off x="10104120" y="438912"/>
            <a:ext cx="1326490" cy="292608"/>
          </a:xfrm>
          <a:prstGeom prst="rect">
            <a:avLst/>
          </a:prstGeom>
        </p:spPr>
      </p:pic>
      <p:sp>
        <p:nvSpPr>
          <p:cNvPr id="3" name="Text 0"/>
          <p:cNvSpPr/>
          <p:nvPr/>
        </p:nvSpPr>
        <p:spPr>
          <a:xfrm>
            <a:off x="548640" y="411480"/>
            <a:ext cx="8229600" cy="320040"/>
          </a:xfrm>
          <a:prstGeom prst="rect">
            <a:avLst/>
          </a:prstGeom>
          <a:noFill/>
          <a:ln/>
        </p:spPr>
        <p:txBody>
          <a:bodyPr wrap="square" rtlCol="0" anchor="ctr"/>
          <a:lstStyle/>
          <a:p>
            <a:pPr indent="0" marL="0">
              <a:buNone/>
            </a:pPr>
            <a:r>
              <a:rPr lang="en-US" sz="1250" b="1" spc="200" kern="0" dirty="0">
                <a:solidFill>
                  <a:srgbClr val="0A2263"/>
                </a:solidFill>
                <a:latin typeface="Calibri" pitchFamily="34" charset="0"/>
                <a:ea typeface="Calibri" pitchFamily="34" charset="-122"/>
                <a:cs typeface="Calibri" pitchFamily="34" charset="-120"/>
              </a:rPr>
              <a:t>REQUIREMENTS</a:t>
            </a:r>
            <a:endParaRPr lang="en-US" sz="1250" dirty="0"/>
          </a:p>
        </p:txBody>
      </p:sp>
      <p:sp>
        <p:nvSpPr>
          <p:cNvPr id="4" name="Text 1"/>
          <p:cNvSpPr/>
          <p:nvPr/>
        </p:nvSpPr>
        <p:spPr>
          <a:xfrm>
            <a:off x="548640" y="731520"/>
            <a:ext cx="10058400" cy="640080"/>
          </a:xfrm>
          <a:prstGeom prst="rect">
            <a:avLst/>
          </a:prstGeom>
          <a:noFill/>
          <a:ln/>
        </p:spPr>
        <p:txBody>
          <a:bodyPr wrap="square" rtlCol="0" anchor="ctr"/>
          <a:lstStyle/>
          <a:p>
            <a:pPr indent="0" marL="0">
              <a:buNone/>
            </a:pPr>
            <a:r>
              <a:rPr lang="en-US" sz="2900" b="1" dirty="0">
                <a:solidFill>
                  <a:srgbClr val="1A1F2E"/>
                </a:solidFill>
                <a:latin typeface="Cambria" pitchFamily="34" charset="0"/>
                <a:ea typeface="Cambria" pitchFamily="34" charset="-122"/>
                <a:cs typeface="Cambria" pitchFamily="34" charset="-120"/>
              </a:rPr>
              <a:t>Education &amp; Requirements at a Glance</a:t>
            </a:r>
            <a:endParaRPr lang="en-US" sz="2900" dirty="0"/>
          </a:p>
        </p:txBody>
      </p:sp>
      <p:sp>
        <p:nvSpPr>
          <p:cNvPr id="5" name="Shape 2"/>
          <p:cNvSpPr/>
          <p:nvPr/>
        </p:nvSpPr>
        <p:spPr>
          <a:xfrm>
            <a:off x="548640" y="1600200"/>
            <a:ext cx="11064240" cy="502920"/>
          </a:xfrm>
          <a:prstGeom prst="roundRect">
            <a:avLst>
              <a:gd name="adj" fmla="val 14545"/>
            </a:avLst>
          </a:prstGeom>
          <a:solidFill>
            <a:srgbClr val="0A2263"/>
          </a:solidFill>
          <a:ln/>
        </p:spPr>
      </p:sp>
      <p:sp>
        <p:nvSpPr>
          <p:cNvPr id="6" name="Text 3"/>
          <p:cNvSpPr/>
          <p:nvPr/>
        </p:nvSpPr>
        <p:spPr>
          <a:xfrm>
            <a:off x="685800" y="1600200"/>
            <a:ext cx="3429000" cy="50292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Career Path</a:t>
            </a:r>
            <a:endParaRPr lang="en-US" sz="1300" dirty="0"/>
          </a:p>
        </p:txBody>
      </p:sp>
      <p:sp>
        <p:nvSpPr>
          <p:cNvPr id="7" name="Text 4"/>
          <p:cNvSpPr/>
          <p:nvPr/>
        </p:nvSpPr>
        <p:spPr>
          <a:xfrm>
            <a:off x="4343400" y="1600200"/>
            <a:ext cx="3154680" cy="50292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Typical Education</a:t>
            </a:r>
            <a:endParaRPr lang="en-US" sz="1300" dirty="0"/>
          </a:p>
        </p:txBody>
      </p:sp>
      <p:sp>
        <p:nvSpPr>
          <p:cNvPr id="8" name="Text 5"/>
          <p:cNvSpPr/>
          <p:nvPr/>
        </p:nvSpPr>
        <p:spPr>
          <a:xfrm>
            <a:off x="7726680" y="1600200"/>
            <a:ext cx="3886200" cy="50292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Path to Entry</a:t>
            </a:r>
            <a:endParaRPr lang="en-US" sz="1300" dirty="0"/>
          </a:p>
        </p:txBody>
      </p:sp>
      <p:sp>
        <p:nvSpPr>
          <p:cNvPr id="9" name="Shape 6"/>
          <p:cNvSpPr/>
          <p:nvPr/>
        </p:nvSpPr>
        <p:spPr>
          <a:xfrm>
            <a:off x="548640" y="2103120"/>
            <a:ext cx="11064240" cy="914400"/>
          </a:xfrm>
          <a:prstGeom prst="rect">
            <a:avLst/>
          </a:prstGeom>
          <a:solidFill>
            <a:srgbClr val="F7F9FC"/>
          </a:solidFill>
          <a:ln/>
        </p:spPr>
      </p:sp>
      <p:sp>
        <p:nvSpPr>
          <p:cNvPr id="10" name="Text 7"/>
          <p:cNvSpPr/>
          <p:nvPr/>
        </p:nvSpPr>
        <p:spPr>
          <a:xfrm>
            <a:off x="685800" y="2103120"/>
            <a:ext cx="3291840" cy="914400"/>
          </a:xfrm>
          <a:prstGeom prst="rect">
            <a:avLst/>
          </a:prstGeom>
          <a:noFill/>
          <a:ln/>
        </p:spPr>
        <p:txBody>
          <a:bodyPr wrap="square" rtlCol="0" anchor="ctr"/>
          <a:lstStyle/>
          <a:p>
            <a:pPr indent="0" marL="0">
              <a:lnSpc>
                <a:spcPts val="1500"/>
              </a:lnSpc>
              <a:buNone/>
            </a:pPr>
            <a:r>
              <a:rPr lang="en-US" sz="1250" b="1" dirty="0">
                <a:solidFill>
                  <a:srgbClr val="0A2263"/>
                </a:solidFill>
                <a:latin typeface="Calibri" pitchFamily="34" charset="0"/>
                <a:ea typeface="Calibri" pitchFamily="34" charset="-122"/>
                <a:cs typeface="Calibri" pitchFamily="34" charset="-120"/>
              </a:rPr>
              <a:t>Merchant Marine</a:t>
            </a:r>
            <a:endParaRPr lang="en-US" sz="1250" dirty="0"/>
          </a:p>
        </p:txBody>
      </p:sp>
      <p:sp>
        <p:nvSpPr>
          <p:cNvPr id="11" name="Text 8"/>
          <p:cNvSpPr/>
          <p:nvPr/>
        </p:nvSpPr>
        <p:spPr>
          <a:xfrm>
            <a:off x="4343400" y="2103120"/>
            <a:ext cx="3017520" cy="9144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No degree required</a:t>
            </a:r>
            <a:endParaRPr lang="en-US" sz="1250" dirty="0"/>
          </a:p>
        </p:txBody>
      </p:sp>
      <p:sp>
        <p:nvSpPr>
          <p:cNvPr id="12" name="Text 9"/>
          <p:cNvSpPr/>
          <p:nvPr/>
        </p:nvSpPr>
        <p:spPr>
          <a:xfrm>
            <a:off x="7726680" y="2103120"/>
            <a:ext cx="3749040" cy="9144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MMC application + STCW Basic Training</a:t>
            </a:r>
            <a:endParaRPr lang="en-US" sz="1250" dirty="0"/>
          </a:p>
        </p:txBody>
      </p:sp>
      <p:sp>
        <p:nvSpPr>
          <p:cNvPr id="13" name="Shape 10"/>
          <p:cNvSpPr/>
          <p:nvPr/>
        </p:nvSpPr>
        <p:spPr>
          <a:xfrm>
            <a:off x="548640" y="3017520"/>
            <a:ext cx="11064240" cy="914400"/>
          </a:xfrm>
          <a:prstGeom prst="rect">
            <a:avLst/>
          </a:prstGeom>
          <a:solidFill>
            <a:srgbClr val="FFFFFF"/>
          </a:solidFill>
          <a:ln/>
        </p:spPr>
      </p:sp>
      <p:sp>
        <p:nvSpPr>
          <p:cNvPr id="14" name="Text 11"/>
          <p:cNvSpPr/>
          <p:nvPr/>
        </p:nvSpPr>
        <p:spPr>
          <a:xfrm>
            <a:off x="685800" y="3017520"/>
            <a:ext cx="3291840" cy="914400"/>
          </a:xfrm>
          <a:prstGeom prst="rect">
            <a:avLst/>
          </a:prstGeom>
          <a:noFill/>
          <a:ln/>
        </p:spPr>
        <p:txBody>
          <a:bodyPr wrap="square" rtlCol="0" anchor="ctr"/>
          <a:lstStyle/>
          <a:p>
            <a:pPr indent="0" marL="0">
              <a:lnSpc>
                <a:spcPts val="1500"/>
              </a:lnSpc>
              <a:buNone/>
            </a:pPr>
            <a:r>
              <a:rPr lang="en-US" sz="1250" b="1" dirty="0">
                <a:solidFill>
                  <a:srgbClr val="0A2263"/>
                </a:solidFill>
                <a:latin typeface="Calibri" pitchFamily="34" charset="0"/>
                <a:ea typeface="Calibri" pitchFamily="34" charset="-122"/>
                <a:cs typeface="Calibri" pitchFamily="34" charset="-120"/>
              </a:rPr>
              <a:t>Longshoreman</a:t>
            </a:r>
            <a:endParaRPr lang="en-US" sz="1250" dirty="0"/>
          </a:p>
        </p:txBody>
      </p:sp>
      <p:sp>
        <p:nvSpPr>
          <p:cNvPr id="15" name="Text 12"/>
          <p:cNvSpPr/>
          <p:nvPr/>
        </p:nvSpPr>
        <p:spPr>
          <a:xfrm>
            <a:off x="4343400" y="3017520"/>
            <a:ext cx="3017520" cy="9144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No degree required</a:t>
            </a:r>
            <a:endParaRPr lang="en-US" sz="1250" dirty="0"/>
          </a:p>
        </p:txBody>
      </p:sp>
      <p:sp>
        <p:nvSpPr>
          <p:cNvPr id="16" name="Text 13"/>
          <p:cNvSpPr/>
          <p:nvPr/>
        </p:nvSpPr>
        <p:spPr>
          <a:xfrm>
            <a:off x="7726680" y="3017520"/>
            <a:ext cx="3749040" cy="9144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Union hall registration + TWIC card</a:t>
            </a:r>
            <a:endParaRPr lang="en-US" sz="1250" dirty="0"/>
          </a:p>
        </p:txBody>
      </p:sp>
      <p:sp>
        <p:nvSpPr>
          <p:cNvPr id="17" name="Shape 14"/>
          <p:cNvSpPr/>
          <p:nvPr/>
        </p:nvSpPr>
        <p:spPr>
          <a:xfrm>
            <a:off x="548640" y="3931920"/>
            <a:ext cx="11064240" cy="914400"/>
          </a:xfrm>
          <a:prstGeom prst="rect">
            <a:avLst/>
          </a:prstGeom>
          <a:solidFill>
            <a:srgbClr val="F7F9FC"/>
          </a:solidFill>
          <a:ln/>
        </p:spPr>
      </p:sp>
      <p:sp>
        <p:nvSpPr>
          <p:cNvPr id="18" name="Text 15"/>
          <p:cNvSpPr/>
          <p:nvPr/>
        </p:nvSpPr>
        <p:spPr>
          <a:xfrm>
            <a:off x="685800" y="3931920"/>
            <a:ext cx="3291840" cy="914400"/>
          </a:xfrm>
          <a:prstGeom prst="rect">
            <a:avLst/>
          </a:prstGeom>
          <a:noFill/>
          <a:ln/>
        </p:spPr>
        <p:txBody>
          <a:bodyPr wrap="square" rtlCol="0" anchor="ctr"/>
          <a:lstStyle/>
          <a:p>
            <a:pPr indent="0" marL="0">
              <a:lnSpc>
                <a:spcPts val="1500"/>
              </a:lnSpc>
              <a:buNone/>
            </a:pPr>
            <a:r>
              <a:rPr lang="en-US" sz="1250" b="1" dirty="0">
                <a:solidFill>
                  <a:srgbClr val="0A2263"/>
                </a:solidFill>
                <a:latin typeface="Calibri" pitchFamily="34" charset="0"/>
                <a:ea typeface="Calibri" pitchFamily="34" charset="-122"/>
                <a:cs typeface="Calibri" pitchFamily="34" charset="-120"/>
              </a:rPr>
              <a:t>Offshore</a:t>
            </a:r>
            <a:endParaRPr lang="en-US" sz="1250" dirty="0"/>
          </a:p>
        </p:txBody>
      </p:sp>
      <p:sp>
        <p:nvSpPr>
          <p:cNvPr id="19" name="Text 16"/>
          <p:cNvSpPr/>
          <p:nvPr/>
        </p:nvSpPr>
        <p:spPr>
          <a:xfrm>
            <a:off x="4343400" y="3931920"/>
            <a:ext cx="3017520" cy="9144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No degree required</a:t>
            </a:r>
            <a:endParaRPr lang="en-US" sz="1250" dirty="0"/>
          </a:p>
        </p:txBody>
      </p:sp>
      <p:sp>
        <p:nvSpPr>
          <p:cNvPr id="20" name="Text 17"/>
          <p:cNvSpPr/>
          <p:nvPr/>
        </p:nvSpPr>
        <p:spPr>
          <a:xfrm>
            <a:off x="7726680" y="3931920"/>
            <a:ext cx="3749040" cy="9144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BOSIET safety course + offshore medical</a:t>
            </a:r>
            <a:endParaRPr lang="en-US" sz="1250" dirty="0"/>
          </a:p>
        </p:txBody>
      </p:sp>
      <p:sp>
        <p:nvSpPr>
          <p:cNvPr id="21" name="Shape 18"/>
          <p:cNvSpPr/>
          <p:nvPr/>
        </p:nvSpPr>
        <p:spPr>
          <a:xfrm>
            <a:off x="548640" y="4846320"/>
            <a:ext cx="11064240" cy="914400"/>
          </a:xfrm>
          <a:prstGeom prst="rect">
            <a:avLst/>
          </a:prstGeom>
          <a:solidFill>
            <a:srgbClr val="FFFFFF"/>
          </a:solidFill>
          <a:ln/>
        </p:spPr>
      </p:sp>
      <p:sp>
        <p:nvSpPr>
          <p:cNvPr id="22" name="Text 19"/>
          <p:cNvSpPr/>
          <p:nvPr/>
        </p:nvSpPr>
        <p:spPr>
          <a:xfrm>
            <a:off x="685800" y="4846320"/>
            <a:ext cx="3291840" cy="914400"/>
          </a:xfrm>
          <a:prstGeom prst="rect">
            <a:avLst/>
          </a:prstGeom>
          <a:noFill/>
          <a:ln/>
        </p:spPr>
        <p:txBody>
          <a:bodyPr wrap="square" rtlCol="0" anchor="ctr"/>
          <a:lstStyle/>
          <a:p>
            <a:pPr indent="0" marL="0">
              <a:lnSpc>
                <a:spcPts val="1500"/>
              </a:lnSpc>
              <a:buNone/>
            </a:pPr>
            <a:r>
              <a:rPr lang="en-US" sz="1250" b="1" dirty="0">
                <a:solidFill>
                  <a:srgbClr val="0A2263"/>
                </a:solidFill>
                <a:latin typeface="Calibri" pitchFamily="34" charset="0"/>
                <a:ea typeface="Calibri" pitchFamily="34" charset="-122"/>
                <a:cs typeface="Calibri" pitchFamily="34" charset="-120"/>
              </a:rPr>
              <a:t>TWIC Card</a:t>
            </a:r>
            <a:endParaRPr lang="en-US" sz="1250" dirty="0"/>
          </a:p>
        </p:txBody>
      </p:sp>
      <p:sp>
        <p:nvSpPr>
          <p:cNvPr id="23" name="Text 20"/>
          <p:cNvSpPr/>
          <p:nvPr/>
        </p:nvSpPr>
        <p:spPr>
          <a:xfrm>
            <a:off x="4343400" y="4846320"/>
            <a:ext cx="3017520" cy="9144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N/A</a:t>
            </a:r>
            <a:endParaRPr lang="en-US" sz="1250" dirty="0"/>
          </a:p>
        </p:txBody>
      </p:sp>
      <p:sp>
        <p:nvSpPr>
          <p:cNvPr id="24" name="Text 21"/>
          <p:cNvSpPr/>
          <p:nvPr/>
        </p:nvSpPr>
        <p:spPr>
          <a:xfrm>
            <a:off x="7726680" y="4846320"/>
            <a:ext cx="3749040" cy="914400"/>
          </a:xfrm>
          <a:prstGeom prst="rect">
            <a:avLst/>
          </a:prstGeom>
          <a:noFill/>
          <a:ln/>
        </p:spPr>
        <p:txBody>
          <a:bodyPr wrap="square" rtlCol="0" anchor="ctr"/>
          <a:lstStyle/>
          <a:p>
            <a:pPr indent="0" marL="0">
              <a:lnSpc>
                <a:spcPts val="1500"/>
              </a:lnSpc>
              <a:buNone/>
            </a:pPr>
            <a:r>
              <a:rPr lang="en-US" sz="1250" dirty="0">
                <a:solidFill>
                  <a:srgbClr val="1A1F2E"/>
                </a:solidFill>
                <a:latin typeface="Calibri" pitchFamily="34" charset="0"/>
                <a:ea typeface="Calibri" pitchFamily="34" charset="-122"/>
                <a:cs typeface="Calibri" pitchFamily="34" charset="-120"/>
              </a:rPr>
              <a:t>Background check, about 5 to 7 business days</a:t>
            </a:r>
            <a:endParaRPr lang="en-US" sz="1250" dirty="0"/>
          </a:p>
        </p:txBody>
      </p:sp>
      <p:sp>
        <p:nvSpPr>
          <p:cNvPr id="25" name="Text 22"/>
          <p:cNvSpPr/>
          <p:nvPr/>
        </p:nvSpPr>
        <p:spPr>
          <a:xfrm>
            <a:off x="457200" y="6473952"/>
            <a:ext cx="6400800" cy="274320"/>
          </a:xfrm>
          <a:prstGeom prst="rect">
            <a:avLst/>
          </a:prstGeom>
          <a:noFill/>
          <a:ln/>
        </p:spPr>
        <p:txBody>
          <a:bodyPr wrap="square" rtlCol="0" anchor="ctr"/>
          <a:lstStyle/>
          <a:p>
            <a:pPr algn="l" indent="0" marL="0">
              <a:buNone/>
            </a:pPr>
            <a:r>
              <a:rPr lang="en-US" sz="900" dirty="0">
                <a:solidFill>
                  <a:srgbClr val="5A6478"/>
                </a:solidFill>
                <a:latin typeface="Calibri" pitchFamily="34" charset="0"/>
                <a:ea typeface="Calibri" pitchFamily="34" charset="-122"/>
                <a:cs typeface="Calibri" pitchFamily="34" charset="-120"/>
              </a:rPr>
              <a:t>Blueprint30  ·  Merchant Marine &amp; Port Careers</a:t>
            </a:r>
            <a:endParaRPr lang="en-US" sz="900" dirty="0"/>
          </a:p>
        </p:txBody>
      </p:sp>
      <p:sp>
        <p:nvSpPr>
          <p:cNvPr id="26" name="Text 23"/>
          <p:cNvSpPr/>
          <p:nvPr/>
        </p:nvSpPr>
        <p:spPr>
          <a:xfrm>
            <a:off x="11277295" y="6473952"/>
            <a:ext cx="457200" cy="274320"/>
          </a:xfrm>
          <a:prstGeom prst="rect">
            <a:avLst/>
          </a:prstGeom>
          <a:noFill/>
          <a:ln/>
        </p:spPr>
        <p:txBody>
          <a:bodyPr wrap="square" rtlCol="0" anchor="ctr"/>
          <a:lstStyle/>
          <a:p>
            <a:pPr algn="r" indent="0" marL="0">
              <a:buNone/>
            </a:pPr>
            <a:r>
              <a:rPr lang="en-US" sz="900" dirty="0">
                <a:solidFill>
                  <a:srgbClr val="5A6478"/>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21</Slides>
  <Notes>21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2026-07-17T20:16:53Z</dcterms:created>
  <dcterms:modified xsi:type="dcterms:W3CDTF">2026-07-17T20:16:53Z</dcterms:modified>
</cp:coreProperties>
</file>