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8288000" cy="10287000"/>
  <p:notesSz cx="6858000" cy="9144000"/>
  <p:embeddedFontLst>
    <p:embeddedFont>
      <p:font typeface="Calibri (MS) Bold" charset="1" panose="020F0702030404030204"/>
      <p:regular r:id="rId30"/>
    </p:embeddedFont>
    <p:embeddedFont>
      <p:font typeface="Cambria Bold" charset="1" panose="02040803050406030204"/>
      <p:regular r:id="rId31"/>
    </p:embeddedFont>
    <p:embeddedFont>
      <p:font typeface="Calibri (MS) Italics" charset="1" panose="020F05020202040A0204"/>
      <p:regular r:id="rId32"/>
    </p:embeddedFont>
    <p:embeddedFont>
      <p:font typeface="Calibri (MS)" charset="1" panose="020F0502020204030204"/>
      <p:regular r:id="rId33"/>
    </p:embeddedFont>
    <p:embeddedFont>
      <p:font typeface="Calibri (MS) Bold Italics" charset="1" panose="020F07020304040A0204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notesMasters/notesMaster1.xml" Type="http://schemas.openxmlformats.org/officeDocument/2006/relationships/notesMaster"/><Relationship Id="rId28" Target="theme/theme2.xml" Type="http://schemas.openxmlformats.org/officeDocument/2006/relationships/theme"/><Relationship Id="rId29" Target="notesSlides/notesSlide1.xml" Type="http://schemas.openxmlformats.org/officeDocument/2006/relationships/notesSlide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notesSlides/notesSlide2.xml" Type="http://schemas.openxmlformats.org/officeDocument/2006/relationships/notesSlide"/><Relationship Id="rId35" Target="notesSlides/notesSlide3.xml" Type="http://schemas.openxmlformats.org/officeDocument/2006/relationships/notesSlide"/><Relationship Id="rId36" Target="notesSlides/notesSlide4.xml" Type="http://schemas.openxmlformats.org/officeDocument/2006/relationships/notesSlide"/><Relationship Id="rId37" Target="fonts/font37.fntdata" Type="http://schemas.openxmlformats.org/officeDocument/2006/relationships/font"/><Relationship Id="rId38" Target="notesSlides/notesSlide5.xml" Type="http://schemas.openxmlformats.org/officeDocument/2006/relationships/notesSlide"/><Relationship Id="rId39" Target="notesSlides/notesSlide6.xml" Type="http://schemas.openxmlformats.org/officeDocument/2006/relationships/notesSlide"/><Relationship Id="rId4" Target="theme/theme1.xml" Type="http://schemas.openxmlformats.org/officeDocument/2006/relationships/theme"/><Relationship Id="rId40" Target="notesSlides/notesSlide7.xml" Type="http://schemas.openxmlformats.org/officeDocument/2006/relationships/notesSlide"/><Relationship Id="rId41" Target="notesSlides/notesSlide8.xml" Type="http://schemas.openxmlformats.org/officeDocument/2006/relationships/notesSlide"/><Relationship Id="rId42" Target="notesSlides/notesSlide9.xml" Type="http://schemas.openxmlformats.org/officeDocument/2006/relationships/notesSlide"/><Relationship Id="rId43" Target="notesSlides/notesSlide10.xml" Type="http://schemas.openxmlformats.org/officeDocument/2006/relationships/notesSlide"/><Relationship Id="rId44" Target="notesSlides/notesSlide11.xml" Type="http://schemas.openxmlformats.org/officeDocument/2006/relationships/notesSlide"/><Relationship Id="rId45" Target="notesSlides/notesSlide12.xml" Type="http://schemas.openxmlformats.org/officeDocument/2006/relationships/notesSlide"/><Relationship Id="rId46" Target="notesSlides/notesSlide13.xml" Type="http://schemas.openxmlformats.org/officeDocument/2006/relationships/notesSlide"/><Relationship Id="rId47" Target="notesSlides/notesSlide14.xml" Type="http://schemas.openxmlformats.org/officeDocument/2006/relationships/notesSlide"/><Relationship Id="rId48" Target="notesSlides/notesSlide15.xml" Type="http://schemas.openxmlformats.org/officeDocument/2006/relationships/notesSlide"/><Relationship Id="rId49" Target="notesSlides/notesSlide16.xml" Type="http://schemas.openxmlformats.org/officeDocument/2006/relationships/notesSlide"/><Relationship Id="rId5" Target="tableStyles.xml" Type="http://schemas.openxmlformats.org/officeDocument/2006/relationships/tableStyles"/><Relationship Id="rId50" Target="notesSlides/notesSlide17.xml" Type="http://schemas.openxmlformats.org/officeDocument/2006/relationships/notesSlide"/><Relationship Id="rId51" Target="notesSlides/notesSlide18.xml" Type="http://schemas.openxmlformats.org/officeDocument/2006/relationships/notesSlide"/><Relationship Id="rId52" Target="notesSlides/notesSlide19.xml" Type="http://schemas.openxmlformats.org/officeDocument/2006/relationships/notesSlide"/><Relationship Id="rId53" Target="notesSlides/notesSlide20.xml" Type="http://schemas.openxmlformats.org/officeDocument/2006/relationships/notesSlide"/><Relationship Id="rId54" Target="notesSlides/notesSlide21.xml" Type="http://schemas.openxmlformats.org/officeDocument/2006/relationships/notesSlide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2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4.jpe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7.png" Type="http://schemas.openxmlformats.org/officeDocument/2006/relationships/image"/><Relationship Id="rId4" Target="../media/image3.pn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.png" Type="http://schemas.openxmlformats.org/officeDocument/2006/relationships/image"/><Relationship Id="rId4" Target="../media/image4.jpeg" Type="http://schemas.openxmlformats.org/officeDocument/2006/relationships/image"/><Relationship Id="rId5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4.jpe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.jpe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4.jpe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4.jpe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.png" Type="http://schemas.openxmlformats.org/officeDocument/2006/relationships/image"/><Relationship Id="rId4" Target="../media/image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226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538960" y="548640"/>
            <a:ext cx="3291840" cy="3291840"/>
            <a:chOff x="0" y="0"/>
            <a:chExt cx="4389120" cy="4389120"/>
          </a:xfrm>
        </p:grpSpPr>
        <p:sp>
          <p:nvSpPr>
            <p:cNvPr name="Freeform 3" id="3" descr="/home/claude/logistics_ppt/icon_box_cyan.png"/>
            <p:cNvSpPr/>
            <p:nvPr/>
          </p:nvSpPr>
          <p:spPr>
            <a:xfrm flipH="false" flipV="false" rot="0">
              <a:off x="0" y="0"/>
              <a:ext cx="4389120" cy="4389120"/>
            </a:xfrm>
            <a:custGeom>
              <a:avLst/>
              <a:gdLst/>
              <a:ahLst/>
              <a:cxnLst/>
              <a:rect r="r" b="b" t="t" l="l"/>
              <a:pathLst>
                <a:path h="4389120" w="4389120">
                  <a:moveTo>
                    <a:pt x="0" y="0"/>
                  </a:moveTo>
                  <a:lnTo>
                    <a:pt x="4389120" y="0"/>
                  </a:lnTo>
                  <a:lnTo>
                    <a:pt x="4389120" y="4389120"/>
                  </a:lnTo>
                  <a:lnTo>
                    <a:pt x="0" y="4389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1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822960" y="6446520"/>
            <a:ext cx="4114800" cy="4114800"/>
            <a:chOff x="0" y="0"/>
            <a:chExt cx="5486400" cy="5486400"/>
          </a:xfrm>
        </p:grpSpPr>
        <p:sp>
          <p:nvSpPr>
            <p:cNvPr name="Freeform 5" id="5" descr="/home/claude/logistics_ppt/icon_truck_gold.png"/>
            <p:cNvSpPr/>
            <p:nvPr/>
          </p:nvSpPr>
          <p:spPr>
            <a:xfrm flipH="false" flipV="false" rot="0">
              <a:off x="0" y="0"/>
              <a:ext cx="5486400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7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69848" y="658368"/>
            <a:ext cx="3438144" cy="1014984"/>
            <a:chOff x="0" y="0"/>
            <a:chExt cx="4584192" cy="135331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584192" cy="1353312"/>
            </a:xfrm>
            <a:custGeom>
              <a:avLst/>
              <a:gdLst/>
              <a:ahLst/>
              <a:cxnLst/>
              <a:rect r="r" b="b" t="t" l="l"/>
              <a:pathLst>
                <a:path h="1353312" w="4584192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4437888" y="0"/>
                  </a:lnTo>
                  <a:cubicBezTo>
                    <a:pt x="4518660" y="0"/>
                    <a:pt x="4584192" y="65532"/>
                    <a:pt x="4584192" y="146304"/>
                  </a:cubicBezTo>
                  <a:lnTo>
                    <a:pt x="4584192" y="1207008"/>
                  </a:lnTo>
                  <a:cubicBezTo>
                    <a:pt x="4584192" y="1287780"/>
                    <a:pt x="4518660" y="1353312"/>
                    <a:pt x="4437888" y="1353312"/>
                  </a:cubicBezTo>
                  <a:lnTo>
                    <a:pt x="146304" y="1353312"/>
                  </a:lnTo>
                  <a:cubicBezTo>
                    <a:pt x="65532" y="1353312"/>
                    <a:pt x="0" y="1287780"/>
                    <a:pt x="0" y="120700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234440" y="822960"/>
            <a:ext cx="3108960" cy="685800"/>
            <a:chOff x="0" y="0"/>
            <a:chExt cx="4145280" cy="914400"/>
          </a:xfrm>
        </p:grpSpPr>
        <p:sp>
          <p:nvSpPr>
            <p:cNvPr name="Freeform 9" id="9" descr="/home/claude/logistics_ppt/logo.png"/>
            <p:cNvSpPr/>
            <p:nvPr/>
          </p:nvSpPr>
          <p:spPr>
            <a:xfrm flipH="false" flipV="false" rot="0">
              <a:off x="0" y="0"/>
              <a:ext cx="4145280" cy="914400"/>
            </a:xfrm>
            <a:custGeom>
              <a:avLst/>
              <a:gdLst/>
              <a:ahLst/>
              <a:cxnLst/>
              <a:rect r="r" b="b" t="t" l="l"/>
              <a:pathLst>
                <a:path h="914400" w="4145280">
                  <a:moveTo>
                    <a:pt x="0" y="0"/>
                  </a:moveTo>
                  <a:lnTo>
                    <a:pt x="4145280" y="0"/>
                  </a:lnTo>
                  <a:lnTo>
                    <a:pt x="414528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34440" y="2331720"/>
            <a:ext cx="12344400" cy="548640"/>
            <a:chOff x="0" y="0"/>
            <a:chExt cx="16459200" cy="73152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459200" cy="731520"/>
            </a:xfrm>
            <a:custGeom>
              <a:avLst/>
              <a:gdLst/>
              <a:ahLst/>
              <a:cxnLst/>
              <a:rect r="r" b="b" t="t" l="l"/>
              <a:pathLst>
                <a:path h="731520" w="16459200">
                  <a:moveTo>
                    <a:pt x="0" y="0"/>
                  </a:moveTo>
                  <a:lnTo>
                    <a:pt x="16459200" y="0"/>
                  </a:lnTo>
                  <a:lnTo>
                    <a:pt x="164592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l="0" t="-388413" r="0" b="-388413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64592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b="true" sz="1950" spc="300">
                  <a:solidFill>
                    <a:srgbClr val="F4A2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ONE DAY  •  BLUEPRINT30 COURSE SERIES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65860" y="2948940"/>
            <a:ext cx="14813280" cy="2057400"/>
            <a:chOff x="0" y="0"/>
            <a:chExt cx="19751040" cy="27432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9751039" cy="2743200"/>
            </a:xfrm>
            <a:custGeom>
              <a:avLst/>
              <a:gdLst/>
              <a:ahLst/>
              <a:cxnLst/>
              <a:rect r="r" b="b" t="t" l="l"/>
              <a:pathLst>
                <a:path h="2743200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2743200"/>
                  </a:lnTo>
                  <a:lnTo>
                    <a:pt x="0" y="2743200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l="0" t="-90292" r="0" b="-90292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"/>
              <a:ext cx="19751040" cy="27527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8280"/>
                </a:lnSpc>
              </a:pPr>
              <a:r>
                <a:rPr lang="en-US" sz="6900" b="true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Intro to Logistics Careers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234440" y="4800600"/>
            <a:ext cx="13030200" cy="822960"/>
            <a:chOff x="0" y="0"/>
            <a:chExt cx="17373600" cy="109728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7373600" cy="1097280"/>
            </a:xfrm>
            <a:custGeom>
              <a:avLst/>
              <a:gdLst/>
              <a:ahLst/>
              <a:cxnLst/>
              <a:rect r="r" b="b" t="t" l="l"/>
              <a:pathLst>
                <a:path h="1097280" w="17373600">
                  <a:moveTo>
                    <a:pt x="0" y="0"/>
                  </a:moveTo>
                  <a:lnTo>
                    <a:pt x="17373600" y="0"/>
                  </a:lnTo>
                  <a:lnTo>
                    <a:pt x="1737360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l="0" t="-258513" r="0" b="-258513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66675"/>
              <a:ext cx="17373600" cy="116395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600"/>
                </a:lnSpc>
              </a:pPr>
              <a:r>
                <a:rPr lang="en-US" sz="3000" i="true">
                  <a:solidFill>
                    <a:srgbClr val="CADCFC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The Industry That Moves America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05865" y="5937885"/>
            <a:ext cx="3074670" cy="57150"/>
            <a:chOff x="0" y="0"/>
            <a:chExt cx="4099560" cy="762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099560" cy="76200"/>
            </a:xfrm>
            <a:custGeom>
              <a:avLst/>
              <a:gdLst/>
              <a:ahLst/>
              <a:cxnLst/>
              <a:rect r="r" b="b" t="t" l="l"/>
              <a:pathLst>
                <a:path h="76200" w="4099560">
                  <a:moveTo>
                    <a:pt x="0" y="0"/>
                  </a:moveTo>
                  <a:lnTo>
                    <a:pt x="4099560" y="76200"/>
                  </a:lnTo>
                </a:path>
              </a:pathLst>
            </a:custGeom>
            <a:blipFill>
              <a:blip r:embed="rId6">
                <a:alphaModFix amt="0"/>
              </a:blip>
              <a:stretch>
                <a:fillRect l="0" t="-998295" r="0" b="-998295"/>
              </a:stretch>
            </a:blipFill>
            <a:ln w="57150" cap="sq">
              <a:solidFill>
                <a:srgbClr val="00B4D8"/>
              </a:solidFill>
              <a:prstDash val="solid"/>
              <a:miter/>
            </a:ln>
          </p:spPr>
        </p:sp>
      </p:grpSp>
      <p:grpSp>
        <p:nvGrpSpPr>
          <p:cNvPr name="Group 21" id="21"/>
          <p:cNvGrpSpPr/>
          <p:nvPr/>
        </p:nvGrpSpPr>
        <p:grpSpPr>
          <a:xfrm rot="0">
            <a:off x="1234440" y="6309360"/>
            <a:ext cx="12070080" cy="1371600"/>
            <a:chOff x="0" y="0"/>
            <a:chExt cx="16093440" cy="1828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6093439" cy="1828800"/>
            </a:xfrm>
            <a:custGeom>
              <a:avLst/>
              <a:gdLst/>
              <a:ahLst/>
              <a:cxnLst/>
              <a:rect r="r" b="b" t="t" l="l"/>
              <a:pathLst>
                <a:path h="1828800" w="16093439">
                  <a:moveTo>
                    <a:pt x="0" y="0"/>
                  </a:moveTo>
                  <a:lnTo>
                    <a:pt x="16093439" y="0"/>
                  </a:lnTo>
                  <a:lnTo>
                    <a:pt x="16093439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l="0" t="-121468" r="0" b="-121468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04775"/>
              <a:ext cx="16093440" cy="19335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150"/>
                </a:lnSpc>
              </a:pPr>
              <a:r>
                <a:rPr lang="en-US" sz="2100">
                  <a:solidFill>
                    <a:srgbClr val="D7E2F5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Every product you've ever bought got to you because someone in logistics made it happen. This course gives you a real look at three powerful career paths. No degree needed to start.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234440" y="9258300"/>
            <a:ext cx="6858000" cy="548640"/>
            <a:chOff x="0" y="0"/>
            <a:chExt cx="9144000" cy="73152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144000" cy="731520"/>
            </a:xfrm>
            <a:custGeom>
              <a:avLst/>
              <a:gdLst/>
              <a:ahLst/>
              <a:cxnLst/>
              <a:rect r="r" b="b" t="t" l="l"/>
              <a:pathLst>
                <a:path h="731520" w="9144000">
                  <a:moveTo>
                    <a:pt x="0" y="0"/>
                  </a:moveTo>
                  <a:lnTo>
                    <a:pt x="9144000" y="0"/>
                  </a:lnTo>
                  <a:lnTo>
                    <a:pt x="91440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l="0" t="-193562" r="0" b="-193562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914400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60"/>
                </a:lnSpc>
              </a:pPr>
              <a:r>
                <a:rPr lang="en-US" sz="1800" b="true">
                  <a:solidFill>
                    <a:srgbClr val="9FB3D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blueprint30.com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226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2960" y="617220"/>
            <a:ext cx="10972800" cy="480060"/>
            <a:chOff x="0" y="0"/>
            <a:chExt cx="14630400" cy="6400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630400" cy="640080"/>
            </a:xfrm>
            <a:custGeom>
              <a:avLst/>
              <a:gdLst/>
              <a:ahLst/>
              <a:cxnLst/>
              <a:rect r="r" b="b" t="t" l="l"/>
              <a:pathLst>
                <a:path h="640080" w="14630400">
                  <a:moveTo>
                    <a:pt x="0" y="0"/>
                  </a:moveTo>
                  <a:lnTo>
                    <a:pt x="14630400" y="0"/>
                  </a:lnTo>
                  <a:lnTo>
                    <a:pt x="146304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95372" r="0" b="-39537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63040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b="true" sz="1875" spc="300">
                  <a:solidFill>
                    <a:srgbClr val="F4A2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SECOND CHANCES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22960" y="1097280"/>
            <a:ext cx="15773400" cy="960120"/>
            <a:chOff x="0" y="0"/>
            <a:chExt cx="21031200" cy="12801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031200" cy="1280160"/>
            </a:xfrm>
            <a:custGeom>
              <a:avLst/>
              <a:gdLst/>
              <a:ahLst/>
              <a:cxnLst/>
              <a:rect r="r" b="b" t="t" l="l"/>
              <a:pathLst>
                <a:path h="1280160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70111" r="0" b="-27011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21031200" cy="12896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040"/>
                </a:lnSpc>
              </a:pPr>
              <a:r>
                <a:rPr lang="en-US" sz="4200" b="true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Can You Join with a Felony or Conviction?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2960" y="2057400"/>
            <a:ext cx="15773400" cy="617220"/>
            <a:chOff x="0" y="0"/>
            <a:chExt cx="21031200" cy="8229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031200" cy="822960"/>
            </a:xfrm>
            <a:custGeom>
              <a:avLst/>
              <a:gdLst/>
              <a:ahLst/>
              <a:cxnLst/>
              <a:rect r="r" b="b" t="t" l="l"/>
              <a:pathLst>
                <a:path h="822960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822960"/>
                  </a:lnTo>
                  <a:lnTo>
                    <a:pt x="0" y="8229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47950" r="0" b="-44795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21031200" cy="88011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700"/>
                </a:lnSpc>
              </a:pPr>
              <a:r>
                <a:rPr lang="en-US" b="true" sz="2250" i="true">
                  <a:solidFill>
                    <a:srgbClr val="F4A2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Yes. Logistics is one of the most open industries for returning citizens.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2960" y="3086100"/>
            <a:ext cx="16596360" cy="1124712"/>
            <a:chOff x="0" y="0"/>
            <a:chExt cx="22128480" cy="149961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128480" cy="1499616"/>
            </a:xfrm>
            <a:custGeom>
              <a:avLst/>
              <a:gdLst/>
              <a:ahLst/>
              <a:cxnLst/>
              <a:rect r="r" b="b" t="t" l="l"/>
              <a:pathLst>
                <a:path h="1499616" w="2212848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21982176" y="0"/>
                  </a:lnTo>
                  <a:cubicBezTo>
                    <a:pt x="22062948" y="0"/>
                    <a:pt x="22128480" y="65532"/>
                    <a:pt x="22128480" y="146304"/>
                  </a:cubicBezTo>
                  <a:lnTo>
                    <a:pt x="22128480" y="1353312"/>
                  </a:lnTo>
                  <a:cubicBezTo>
                    <a:pt x="22128480" y="1434084"/>
                    <a:pt x="22062948" y="1499616"/>
                    <a:pt x="21982176" y="1499616"/>
                  </a:cubicBezTo>
                  <a:lnTo>
                    <a:pt x="146304" y="1499616"/>
                  </a:lnTo>
                  <a:cubicBezTo>
                    <a:pt x="65532" y="1499616"/>
                    <a:pt x="0" y="1434084"/>
                    <a:pt x="0" y="1353312"/>
                  </a:cubicBezTo>
                  <a:close/>
                </a:path>
              </a:pathLst>
            </a:custGeom>
            <a:solidFill>
              <a:srgbClr val="12306B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165860" y="3086100"/>
            <a:ext cx="4800600" cy="1124712"/>
            <a:chOff x="0" y="0"/>
            <a:chExt cx="6400800" cy="149961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400800" cy="1499616"/>
            </a:xfrm>
            <a:custGeom>
              <a:avLst/>
              <a:gdLst/>
              <a:ahLst/>
              <a:cxnLst/>
              <a:rect r="r" b="b" t="t" l="l"/>
              <a:pathLst>
                <a:path h="1499616" w="6400800">
                  <a:moveTo>
                    <a:pt x="0" y="0"/>
                  </a:moveTo>
                  <a:lnTo>
                    <a:pt x="6400800" y="0"/>
                  </a:lnTo>
                  <a:lnTo>
                    <a:pt x="6400800" y="1499616"/>
                  </a:lnTo>
                  <a:lnTo>
                    <a:pt x="0" y="14996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167" r="0" b="-33167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6400800" cy="154724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 b="true">
                  <a:solidFill>
                    <a:srgbClr val="00B4D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Warehouse &amp; Fulfillment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6172200" y="3086100"/>
            <a:ext cx="10835640" cy="1124712"/>
            <a:chOff x="0" y="0"/>
            <a:chExt cx="14447520" cy="149961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4447520" cy="1499616"/>
            </a:xfrm>
            <a:custGeom>
              <a:avLst/>
              <a:gdLst/>
              <a:ahLst/>
              <a:cxnLst/>
              <a:rect r="r" b="b" t="t" l="l"/>
              <a:pathLst>
                <a:path h="1499616" w="14447520">
                  <a:moveTo>
                    <a:pt x="0" y="0"/>
                  </a:moveTo>
                  <a:lnTo>
                    <a:pt x="14447520" y="0"/>
                  </a:lnTo>
                  <a:lnTo>
                    <a:pt x="14447520" y="1499616"/>
                  </a:lnTo>
                  <a:lnTo>
                    <a:pt x="0" y="14996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37721" r="0" b="-137721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14447520" cy="15377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00"/>
                </a:lnSpc>
              </a:pPr>
              <a:r>
                <a:rPr lang="en-US" sz="1800">
                  <a:solidFill>
                    <a:srgbClr val="E8EEF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Amazon, FedEx, UPS &amp; Target have public fair-chance hiring commitments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2960" y="4347972"/>
            <a:ext cx="16596360" cy="1124712"/>
            <a:chOff x="0" y="0"/>
            <a:chExt cx="22128480" cy="149961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2128480" cy="1499616"/>
            </a:xfrm>
            <a:custGeom>
              <a:avLst/>
              <a:gdLst/>
              <a:ahLst/>
              <a:cxnLst/>
              <a:rect r="r" b="b" t="t" l="l"/>
              <a:pathLst>
                <a:path h="1499616" w="2212848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21982176" y="0"/>
                  </a:lnTo>
                  <a:cubicBezTo>
                    <a:pt x="22062948" y="0"/>
                    <a:pt x="22128480" y="65532"/>
                    <a:pt x="22128480" y="146304"/>
                  </a:cubicBezTo>
                  <a:lnTo>
                    <a:pt x="22128480" y="1353312"/>
                  </a:lnTo>
                  <a:cubicBezTo>
                    <a:pt x="22128480" y="1434084"/>
                    <a:pt x="22062948" y="1499616"/>
                    <a:pt x="21982176" y="1499616"/>
                  </a:cubicBezTo>
                  <a:lnTo>
                    <a:pt x="146304" y="1499616"/>
                  </a:lnTo>
                  <a:cubicBezTo>
                    <a:pt x="65532" y="1499616"/>
                    <a:pt x="0" y="1434084"/>
                    <a:pt x="0" y="1353312"/>
                  </a:cubicBezTo>
                  <a:close/>
                </a:path>
              </a:pathLst>
            </a:custGeom>
            <a:solidFill>
              <a:srgbClr val="12306B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165860" y="4347972"/>
            <a:ext cx="4800600" cy="1124712"/>
            <a:chOff x="0" y="0"/>
            <a:chExt cx="6400800" cy="149961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400800" cy="1499616"/>
            </a:xfrm>
            <a:custGeom>
              <a:avLst/>
              <a:gdLst/>
              <a:ahLst/>
              <a:cxnLst/>
              <a:rect r="r" b="b" t="t" l="l"/>
              <a:pathLst>
                <a:path h="1499616" w="6400800">
                  <a:moveTo>
                    <a:pt x="0" y="0"/>
                  </a:moveTo>
                  <a:lnTo>
                    <a:pt x="6400800" y="0"/>
                  </a:lnTo>
                  <a:lnTo>
                    <a:pt x="6400800" y="1499616"/>
                  </a:lnTo>
                  <a:lnTo>
                    <a:pt x="0" y="14996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167" r="0" b="-33167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6400800" cy="154724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 b="true">
                  <a:solidFill>
                    <a:srgbClr val="00B4D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Freight Coordinator / Dispatcher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6172200" y="4347972"/>
            <a:ext cx="10835640" cy="1124712"/>
            <a:chOff x="0" y="0"/>
            <a:chExt cx="14447520" cy="149961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4447520" cy="1499616"/>
            </a:xfrm>
            <a:custGeom>
              <a:avLst/>
              <a:gdLst/>
              <a:ahLst/>
              <a:cxnLst/>
              <a:rect r="r" b="b" t="t" l="l"/>
              <a:pathLst>
                <a:path h="1499616" w="14447520">
                  <a:moveTo>
                    <a:pt x="0" y="0"/>
                  </a:moveTo>
                  <a:lnTo>
                    <a:pt x="14447520" y="0"/>
                  </a:lnTo>
                  <a:lnTo>
                    <a:pt x="14447520" y="1499616"/>
                  </a:lnTo>
                  <a:lnTo>
                    <a:pt x="0" y="14996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37721" r="0" b="-137721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14447520" cy="15377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00"/>
                </a:lnSpc>
              </a:pPr>
              <a:r>
                <a:rPr lang="en-US" sz="1800">
                  <a:solidFill>
                    <a:srgbClr val="E8EEF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Generally accessible; focus is on communication skills &amp; reliability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822960" y="5609844"/>
            <a:ext cx="16596360" cy="1124712"/>
            <a:chOff x="0" y="0"/>
            <a:chExt cx="22128480" cy="149961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2128480" cy="1499616"/>
            </a:xfrm>
            <a:custGeom>
              <a:avLst/>
              <a:gdLst/>
              <a:ahLst/>
              <a:cxnLst/>
              <a:rect r="r" b="b" t="t" l="l"/>
              <a:pathLst>
                <a:path h="1499616" w="2212848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21982176" y="0"/>
                  </a:lnTo>
                  <a:cubicBezTo>
                    <a:pt x="22062948" y="0"/>
                    <a:pt x="22128480" y="65532"/>
                    <a:pt x="22128480" y="146304"/>
                  </a:cubicBezTo>
                  <a:lnTo>
                    <a:pt x="22128480" y="1353312"/>
                  </a:lnTo>
                  <a:cubicBezTo>
                    <a:pt x="22128480" y="1434084"/>
                    <a:pt x="22062948" y="1499616"/>
                    <a:pt x="21982176" y="1499616"/>
                  </a:cubicBezTo>
                  <a:lnTo>
                    <a:pt x="146304" y="1499616"/>
                  </a:lnTo>
                  <a:cubicBezTo>
                    <a:pt x="65532" y="1499616"/>
                    <a:pt x="0" y="1434084"/>
                    <a:pt x="0" y="1353312"/>
                  </a:cubicBezTo>
                  <a:close/>
                </a:path>
              </a:pathLst>
            </a:custGeom>
            <a:solidFill>
              <a:srgbClr val="12306B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1165860" y="5609844"/>
            <a:ext cx="4800600" cy="1124712"/>
            <a:chOff x="0" y="0"/>
            <a:chExt cx="6400800" cy="149961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400800" cy="1499616"/>
            </a:xfrm>
            <a:custGeom>
              <a:avLst/>
              <a:gdLst/>
              <a:ahLst/>
              <a:cxnLst/>
              <a:rect r="r" b="b" t="t" l="l"/>
              <a:pathLst>
                <a:path h="1499616" w="6400800">
                  <a:moveTo>
                    <a:pt x="0" y="0"/>
                  </a:moveTo>
                  <a:lnTo>
                    <a:pt x="6400800" y="0"/>
                  </a:lnTo>
                  <a:lnTo>
                    <a:pt x="6400800" y="1499616"/>
                  </a:lnTo>
                  <a:lnTo>
                    <a:pt x="0" y="14996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167" r="0" b="-33167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47625"/>
              <a:ext cx="6400800" cy="154724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 b="true">
                  <a:solidFill>
                    <a:srgbClr val="00B4D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Last-Mile Delivery (Non-CDL)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6172200" y="5609844"/>
            <a:ext cx="10835640" cy="1124712"/>
            <a:chOff x="0" y="0"/>
            <a:chExt cx="14447520" cy="149961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4447520" cy="1499616"/>
            </a:xfrm>
            <a:custGeom>
              <a:avLst/>
              <a:gdLst/>
              <a:ahLst/>
              <a:cxnLst/>
              <a:rect r="r" b="b" t="t" l="l"/>
              <a:pathLst>
                <a:path h="1499616" w="14447520">
                  <a:moveTo>
                    <a:pt x="0" y="0"/>
                  </a:moveTo>
                  <a:lnTo>
                    <a:pt x="14447520" y="0"/>
                  </a:lnTo>
                  <a:lnTo>
                    <a:pt x="14447520" y="1499616"/>
                  </a:lnTo>
                  <a:lnTo>
                    <a:pt x="0" y="14996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37721" r="0" b="-137721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14447520" cy="15377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00"/>
                </a:lnSpc>
              </a:pPr>
              <a:r>
                <a:rPr lang="en-US" sz="1800">
                  <a:solidFill>
                    <a:srgbClr val="E8EEF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Requires a valid license; criminal history reviewed separately from driving record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822960" y="6871716"/>
            <a:ext cx="16596360" cy="1124712"/>
            <a:chOff x="0" y="0"/>
            <a:chExt cx="22128480" cy="1499616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2128480" cy="1499616"/>
            </a:xfrm>
            <a:custGeom>
              <a:avLst/>
              <a:gdLst/>
              <a:ahLst/>
              <a:cxnLst/>
              <a:rect r="r" b="b" t="t" l="l"/>
              <a:pathLst>
                <a:path h="1499616" w="2212848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21982176" y="0"/>
                  </a:lnTo>
                  <a:cubicBezTo>
                    <a:pt x="22062948" y="0"/>
                    <a:pt x="22128480" y="65532"/>
                    <a:pt x="22128480" y="146304"/>
                  </a:cubicBezTo>
                  <a:lnTo>
                    <a:pt x="22128480" y="1353312"/>
                  </a:lnTo>
                  <a:cubicBezTo>
                    <a:pt x="22128480" y="1434084"/>
                    <a:pt x="22062948" y="1499616"/>
                    <a:pt x="21982176" y="1499616"/>
                  </a:cubicBezTo>
                  <a:lnTo>
                    <a:pt x="146304" y="1499616"/>
                  </a:lnTo>
                  <a:cubicBezTo>
                    <a:pt x="65532" y="1499616"/>
                    <a:pt x="0" y="1434084"/>
                    <a:pt x="0" y="1353312"/>
                  </a:cubicBezTo>
                  <a:close/>
                </a:path>
              </a:pathLst>
            </a:custGeom>
            <a:solidFill>
              <a:srgbClr val="12306B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165860" y="6871716"/>
            <a:ext cx="4800600" cy="1124712"/>
            <a:chOff x="0" y="0"/>
            <a:chExt cx="6400800" cy="1499616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400800" cy="1499616"/>
            </a:xfrm>
            <a:custGeom>
              <a:avLst/>
              <a:gdLst/>
              <a:ahLst/>
              <a:cxnLst/>
              <a:rect r="r" b="b" t="t" l="l"/>
              <a:pathLst>
                <a:path h="1499616" w="6400800">
                  <a:moveTo>
                    <a:pt x="0" y="0"/>
                  </a:moveTo>
                  <a:lnTo>
                    <a:pt x="6400800" y="0"/>
                  </a:lnTo>
                  <a:lnTo>
                    <a:pt x="6400800" y="1499616"/>
                  </a:lnTo>
                  <a:lnTo>
                    <a:pt x="0" y="14996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167" r="0" b="-33167"/>
              </a:stretch>
            </a:blip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47625"/>
              <a:ext cx="6400800" cy="154724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 b="true">
                  <a:solidFill>
                    <a:srgbClr val="00B4D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Supply Chain &amp; Inventory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6172200" y="6871716"/>
            <a:ext cx="10835640" cy="1124712"/>
            <a:chOff x="0" y="0"/>
            <a:chExt cx="14447520" cy="1499616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4447520" cy="1499616"/>
            </a:xfrm>
            <a:custGeom>
              <a:avLst/>
              <a:gdLst/>
              <a:ahLst/>
              <a:cxnLst/>
              <a:rect r="r" b="b" t="t" l="l"/>
              <a:pathLst>
                <a:path h="1499616" w="14447520">
                  <a:moveTo>
                    <a:pt x="0" y="0"/>
                  </a:moveTo>
                  <a:lnTo>
                    <a:pt x="14447520" y="0"/>
                  </a:lnTo>
                  <a:lnTo>
                    <a:pt x="14447520" y="1499616"/>
                  </a:lnTo>
                  <a:lnTo>
                    <a:pt x="0" y="14996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37721" r="0" b="-137721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14447520" cy="15377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00"/>
                </a:lnSpc>
              </a:pPr>
              <a:r>
                <a:rPr lang="en-US" sz="1800">
                  <a:solidFill>
                    <a:srgbClr val="E8EEF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Entry-level roles (clerk, receiving associate) are accessible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822960" y="8133588"/>
            <a:ext cx="16596360" cy="1124712"/>
            <a:chOff x="0" y="0"/>
            <a:chExt cx="22128480" cy="1499616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2128480" cy="1499616"/>
            </a:xfrm>
            <a:custGeom>
              <a:avLst/>
              <a:gdLst/>
              <a:ahLst/>
              <a:cxnLst/>
              <a:rect r="r" b="b" t="t" l="l"/>
              <a:pathLst>
                <a:path h="1499616" w="2212848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21982176" y="0"/>
                  </a:lnTo>
                  <a:cubicBezTo>
                    <a:pt x="22062948" y="0"/>
                    <a:pt x="22128480" y="65532"/>
                    <a:pt x="22128480" y="146304"/>
                  </a:cubicBezTo>
                  <a:lnTo>
                    <a:pt x="22128480" y="1353312"/>
                  </a:lnTo>
                  <a:cubicBezTo>
                    <a:pt x="22128480" y="1434084"/>
                    <a:pt x="22062948" y="1499616"/>
                    <a:pt x="21982176" y="1499616"/>
                  </a:cubicBezTo>
                  <a:lnTo>
                    <a:pt x="146304" y="1499616"/>
                  </a:lnTo>
                  <a:cubicBezTo>
                    <a:pt x="65532" y="1499616"/>
                    <a:pt x="0" y="1434084"/>
                    <a:pt x="0" y="1353312"/>
                  </a:cubicBezTo>
                  <a:close/>
                </a:path>
              </a:pathLst>
            </a:custGeom>
            <a:solidFill>
              <a:srgbClr val="12306B"/>
            </a:solid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1165860" y="8133588"/>
            <a:ext cx="4800600" cy="1124712"/>
            <a:chOff x="0" y="0"/>
            <a:chExt cx="6400800" cy="1499616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6400800" cy="1499616"/>
            </a:xfrm>
            <a:custGeom>
              <a:avLst/>
              <a:gdLst/>
              <a:ahLst/>
              <a:cxnLst/>
              <a:rect r="r" b="b" t="t" l="l"/>
              <a:pathLst>
                <a:path h="1499616" w="6400800">
                  <a:moveTo>
                    <a:pt x="0" y="0"/>
                  </a:moveTo>
                  <a:lnTo>
                    <a:pt x="6400800" y="0"/>
                  </a:lnTo>
                  <a:lnTo>
                    <a:pt x="6400800" y="1499616"/>
                  </a:lnTo>
                  <a:lnTo>
                    <a:pt x="0" y="14996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167" r="0" b="-33167"/>
              </a:stretch>
            </a:blip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47625"/>
              <a:ext cx="6400800" cy="154724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 b="true">
                  <a:solidFill>
                    <a:srgbClr val="00B4D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CDL Licensing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6172200" y="8133588"/>
            <a:ext cx="10835640" cy="1124712"/>
            <a:chOff x="0" y="0"/>
            <a:chExt cx="14447520" cy="1499616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14447520" cy="1499616"/>
            </a:xfrm>
            <a:custGeom>
              <a:avLst/>
              <a:gdLst/>
              <a:ahLst/>
              <a:cxnLst/>
              <a:rect r="r" b="b" t="t" l="l"/>
              <a:pathLst>
                <a:path h="1499616" w="14447520">
                  <a:moveTo>
                    <a:pt x="0" y="0"/>
                  </a:moveTo>
                  <a:lnTo>
                    <a:pt x="14447520" y="0"/>
                  </a:lnTo>
                  <a:lnTo>
                    <a:pt x="14447520" y="1499616"/>
                  </a:lnTo>
                  <a:lnTo>
                    <a:pt x="0" y="14996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37721" r="0" b="-137721"/>
              </a:stretch>
            </a:blip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14447520" cy="15377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00"/>
                </a:lnSpc>
              </a:pPr>
              <a:r>
                <a:rPr lang="en-US" sz="1800">
                  <a:solidFill>
                    <a:srgbClr val="E8EEF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Regulated by FMCSA. Some offenses affect eligibility. Full details in the CDL course.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685800" y="9710928"/>
            <a:ext cx="9601200" cy="411480"/>
            <a:chOff x="0" y="0"/>
            <a:chExt cx="12801600" cy="54864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12801600" cy="548640"/>
            </a:xfrm>
            <a:custGeom>
              <a:avLst/>
              <a:gdLst/>
              <a:ahLst/>
              <a:cxnLst/>
              <a:rect r="r" b="b" t="t" l="l"/>
              <a:pathLst>
                <a:path h="548640" w="12801600">
                  <a:moveTo>
                    <a:pt x="0" y="0"/>
                  </a:moveTo>
                  <a:lnTo>
                    <a:pt x="12801600" y="0"/>
                  </a:lnTo>
                  <a:lnTo>
                    <a:pt x="128016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04650" r="0" b="-404650"/>
              </a:stretch>
            </a:blip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28575"/>
              <a:ext cx="128016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20"/>
                </a:lnSpc>
              </a:pPr>
              <a:r>
                <a:rPr lang="en-US" sz="1350">
                  <a:solidFill>
                    <a:srgbClr val="9FB3D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Blueprint30  ·  Intro to Logistics Careers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16915943" y="9710928"/>
            <a:ext cx="685800" cy="411480"/>
            <a:chOff x="0" y="0"/>
            <a:chExt cx="914400" cy="54864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914400" cy="548640"/>
            </a:xfrm>
            <a:custGeom>
              <a:avLst/>
              <a:gdLst/>
              <a:ahLst/>
              <a:cxnLst/>
              <a:rect r="r" b="b" t="t" l="l"/>
              <a:pathLst>
                <a:path h="54864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t="0" r="-26982" b="0"/>
              </a:stretch>
            </a:blip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1620"/>
                </a:lnSpc>
              </a:pPr>
              <a:r>
                <a:rPr lang="en-US" sz="1350">
                  <a:solidFill>
                    <a:srgbClr val="9FB3D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10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2960" y="617220"/>
            <a:ext cx="10972800" cy="480060"/>
            <a:chOff x="0" y="0"/>
            <a:chExt cx="14630400" cy="6400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630400" cy="640080"/>
            </a:xfrm>
            <a:custGeom>
              <a:avLst/>
              <a:gdLst/>
              <a:ahLst/>
              <a:cxnLst/>
              <a:rect r="r" b="b" t="t" l="l"/>
              <a:pathLst>
                <a:path h="640080" w="14630400">
                  <a:moveTo>
                    <a:pt x="0" y="0"/>
                  </a:moveTo>
                  <a:lnTo>
                    <a:pt x="14630400" y="0"/>
                  </a:lnTo>
                  <a:lnTo>
                    <a:pt x="146304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95372" r="0" b="-39537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63040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b="true" sz="1875" spc="300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TAKE ACTION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22960" y="1097280"/>
            <a:ext cx="14401800" cy="960120"/>
            <a:chOff x="0" y="0"/>
            <a:chExt cx="19202400" cy="12801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202400" cy="1280160"/>
            </a:xfrm>
            <a:custGeom>
              <a:avLst/>
              <a:gdLst/>
              <a:ahLst/>
              <a:cxnLst/>
              <a:rect r="r" b="b" t="t" l="l"/>
              <a:pathLst>
                <a:path h="1280160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42275" r="0" b="-242275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9202400" cy="12896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759"/>
                </a:lnSpc>
              </a:pPr>
              <a:r>
                <a:rPr lang="en-US" sz="4800" b="true">
                  <a:solidFill>
                    <a:srgbClr val="1A1F2E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Steps You Can Take Right Now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13435" y="2390775"/>
            <a:ext cx="8111490" cy="2145030"/>
            <a:chOff x="0" y="0"/>
            <a:chExt cx="10815320" cy="28600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815320" cy="2860040"/>
            </a:xfrm>
            <a:custGeom>
              <a:avLst/>
              <a:gdLst/>
              <a:ahLst/>
              <a:cxnLst/>
              <a:rect r="r" b="b" t="t" l="l"/>
              <a:pathLst>
                <a:path h="2860040" w="10815320">
                  <a:moveTo>
                    <a:pt x="0" y="184531"/>
                  </a:moveTo>
                  <a:cubicBezTo>
                    <a:pt x="0" y="82677"/>
                    <a:pt x="82677" y="0"/>
                    <a:pt x="184531" y="0"/>
                  </a:cubicBezTo>
                  <a:lnTo>
                    <a:pt x="10630789" y="0"/>
                  </a:lnTo>
                  <a:cubicBezTo>
                    <a:pt x="10732643" y="0"/>
                    <a:pt x="10815320" y="82677"/>
                    <a:pt x="10815320" y="184531"/>
                  </a:cubicBezTo>
                  <a:lnTo>
                    <a:pt x="10815320" y="2675509"/>
                  </a:lnTo>
                  <a:cubicBezTo>
                    <a:pt x="10815320" y="2777363"/>
                    <a:pt x="10732643" y="2860040"/>
                    <a:pt x="10630789" y="2860040"/>
                  </a:cubicBezTo>
                  <a:lnTo>
                    <a:pt x="184531" y="2860040"/>
                  </a:lnTo>
                  <a:cubicBezTo>
                    <a:pt x="82677" y="2860040"/>
                    <a:pt x="0" y="2777363"/>
                    <a:pt x="0" y="2675509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1124712" y="2702052"/>
            <a:ext cx="685800" cy="685800"/>
            <a:chOff x="0" y="0"/>
            <a:chExt cx="914400" cy="914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457200"/>
                  </a:moveTo>
                  <a:cubicBezTo>
                    <a:pt x="0" y="204724"/>
                    <a:pt x="204724" y="0"/>
                    <a:pt x="457200" y="0"/>
                  </a:cubicBezTo>
                  <a:cubicBezTo>
                    <a:pt x="709676" y="0"/>
                    <a:pt x="914400" y="204724"/>
                    <a:pt x="914400" y="457200"/>
                  </a:cubicBezTo>
                  <a:cubicBezTo>
                    <a:pt x="914400" y="709676"/>
                    <a:pt x="709676" y="914400"/>
                    <a:pt x="457200" y="914400"/>
                  </a:cubicBezTo>
                  <a:cubicBezTo>
                    <a:pt x="204724" y="914400"/>
                    <a:pt x="0" y="709676"/>
                    <a:pt x="0" y="457200"/>
                  </a:cubicBezTo>
                  <a:close/>
                </a:path>
              </a:pathLst>
            </a:custGeom>
            <a:solidFill>
              <a:srgbClr val="F4A223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124712" y="2702052"/>
            <a:ext cx="685800" cy="685800"/>
            <a:chOff x="0" y="0"/>
            <a:chExt cx="914400" cy="914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914400" cy="9239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0A226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1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2057400" y="2606040"/>
            <a:ext cx="6583680" cy="1714500"/>
            <a:chOff x="0" y="0"/>
            <a:chExt cx="8778240" cy="2286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778240" cy="2286000"/>
            </a:xfrm>
            <a:custGeom>
              <a:avLst/>
              <a:gdLst/>
              <a:ahLst/>
              <a:cxnLst/>
              <a:rect r="r" b="b" t="t" l="l"/>
              <a:pathLst>
                <a:path h="2286000" w="8778240">
                  <a:moveTo>
                    <a:pt x="0" y="0"/>
                  </a:moveTo>
                  <a:lnTo>
                    <a:pt x="8778240" y="0"/>
                  </a:lnTo>
                  <a:lnTo>
                    <a:pt x="8778240" y="2286000"/>
                  </a:lnTo>
                  <a:lnTo>
                    <a:pt x="0" y="22860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4822" r="0" b="-24822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8778240" cy="23241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Know your background check. Get a copy before employers do.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317355" y="2390775"/>
            <a:ext cx="8111490" cy="2145030"/>
            <a:chOff x="0" y="0"/>
            <a:chExt cx="10815320" cy="286004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815320" cy="2860040"/>
            </a:xfrm>
            <a:custGeom>
              <a:avLst/>
              <a:gdLst/>
              <a:ahLst/>
              <a:cxnLst/>
              <a:rect r="r" b="b" t="t" l="l"/>
              <a:pathLst>
                <a:path h="2860040" w="10815320">
                  <a:moveTo>
                    <a:pt x="0" y="184531"/>
                  </a:moveTo>
                  <a:cubicBezTo>
                    <a:pt x="0" y="82677"/>
                    <a:pt x="82677" y="0"/>
                    <a:pt x="184531" y="0"/>
                  </a:cubicBezTo>
                  <a:lnTo>
                    <a:pt x="10630789" y="0"/>
                  </a:lnTo>
                  <a:cubicBezTo>
                    <a:pt x="10732643" y="0"/>
                    <a:pt x="10815320" y="82677"/>
                    <a:pt x="10815320" y="184531"/>
                  </a:cubicBezTo>
                  <a:lnTo>
                    <a:pt x="10815320" y="2675509"/>
                  </a:lnTo>
                  <a:cubicBezTo>
                    <a:pt x="10815320" y="2777363"/>
                    <a:pt x="10732643" y="2860040"/>
                    <a:pt x="10630789" y="2860040"/>
                  </a:cubicBezTo>
                  <a:lnTo>
                    <a:pt x="184531" y="2860040"/>
                  </a:lnTo>
                  <a:cubicBezTo>
                    <a:pt x="82677" y="2860040"/>
                    <a:pt x="0" y="2777363"/>
                    <a:pt x="0" y="2675509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20" id="20"/>
          <p:cNvGrpSpPr/>
          <p:nvPr/>
        </p:nvGrpSpPr>
        <p:grpSpPr>
          <a:xfrm rot="0">
            <a:off x="9628632" y="2702052"/>
            <a:ext cx="685800" cy="685800"/>
            <a:chOff x="0" y="0"/>
            <a:chExt cx="914400" cy="9144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457200"/>
                  </a:moveTo>
                  <a:cubicBezTo>
                    <a:pt x="0" y="204724"/>
                    <a:pt x="204724" y="0"/>
                    <a:pt x="457200" y="0"/>
                  </a:cubicBezTo>
                  <a:cubicBezTo>
                    <a:pt x="709676" y="0"/>
                    <a:pt x="914400" y="204724"/>
                    <a:pt x="914400" y="457200"/>
                  </a:cubicBezTo>
                  <a:cubicBezTo>
                    <a:pt x="914400" y="709676"/>
                    <a:pt x="709676" y="914400"/>
                    <a:pt x="457200" y="914400"/>
                  </a:cubicBezTo>
                  <a:cubicBezTo>
                    <a:pt x="204724" y="914400"/>
                    <a:pt x="0" y="709676"/>
                    <a:pt x="0" y="457200"/>
                  </a:cubicBezTo>
                  <a:close/>
                </a:path>
              </a:pathLst>
            </a:custGeom>
            <a:solidFill>
              <a:srgbClr val="F4A223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9628632" y="2702052"/>
            <a:ext cx="685800" cy="685800"/>
            <a:chOff x="0" y="0"/>
            <a:chExt cx="914400" cy="9144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914400" cy="9239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0A226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2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561320" y="2606040"/>
            <a:ext cx="6583680" cy="1714500"/>
            <a:chOff x="0" y="0"/>
            <a:chExt cx="8778240" cy="22860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778240" cy="2286000"/>
            </a:xfrm>
            <a:custGeom>
              <a:avLst/>
              <a:gdLst/>
              <a:ahLst/>
              <a:cxnLst/>
              <a:rect r="r" b="b" t="t" l="l"/>
              <a:pathLst>
                <a:path h="2286000" w="8778240">
                  <a:moveTo>
                    <a:pt x="0" y="0"/>
                  </a:moveTo>
                  <a:lnTo>
                    <a:pt x="8778240" y="0"/>
                  </a:lnTo>
                  <a:lnTo>
                    <a:pt x="8778240" y="2286000"/>
                  </a:lnTo>
                  <a:lnTo>
                    <a:pt x="0" y="22860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4822" r="0" b="-24822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8778240" cy="23241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Look into expungement. Legal aid can guide you for free or low cost.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813435" y="4818507"/>
            <a:ext cx="8111490" cy="2145030"/>
            <a:chOff x="0" y="0"/>
            <a:chExt cx="10815320" cy="286004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0815320" cy="2860040"/>
            </a:xfrm>
            <a:custGeom>
              <a:avLst/>
              <a:gdLst/>
              <a:ahLst/>
              <a:cxnLst/>
              <a:rect r="r" b="b" t="t" l="l"/>
              <a:pathLst>
                <a:path h="2860040" w="10815320">
                  <a:moveTo>
                    <a:pt x="0" y="184531"/>
                  </a:moveTo>
                  <a:cubicBezTo>
                    <a:pt x="0" y="82677"/>
                    <a:pt x="82677" y="0"/>
                    <a:pt x="184531" y="0"/>
                  </a:cubicBezTo>
                  <a:lnTo>
                    <a:pt x="10630789" y="0"/>
                  </a:lnTo>
                  <a:cubicBezTo>
                    <a:pt x="10732643" y="0"/>
                    <a:pt x="10815320" y="82677"/>
                    <a:pt x="10815320" y="184531"/>
                  </a:cubicBezTo>
                  <a:lnTo>
                    <a:pt x="10815320" y="2675509"/>
                  </a:lnTo>
                  <a:cubicBezTo>
                    <a:pt x="10815320" y="2777363"/>
                    <a:pt x="10732643" y="2860040"/>
                    <a:pt x="10630789" y="2860040"/>
                  </a:cubicBezTo>
                  <a:lnTo>
                    <a:pt x="184531" y="2860040"/>
                  </a:lnTo>
                  <a:cubicBezTo>
                    <a:pt x="82677" y="2860040"/>
                    <a:pt x="0" y="2777363"/>
                    <a:pt x="0" y="2675509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30" id="30"/>
          <p:cNvGrpSpPr/>
          <p:nvPr/>
        </p:nvGrpSpPr>
        <p:grpSpPr>
          <a:xfrm rot="0">
            <a:off x="1124712" y="5129784"/>
            <a:ext cx="685800" cy="685800"/>
            <a:chOff x="0" y="0"/>
            <a:chExt cx="914400" cy="9144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457200"/>
                  </a:moveTo>
                  <a:cubicBezTo>
                    <a:pt x="0" y="204724"/>
                    <a:pt x="204724" y="0"/>
                    <a:pt x="457200" y="0"/>
                  </a:cubicBezTo>
                  <a:cubicBezTo>
                    <a:pt x="709676" y="0"/>
                    <a:pt x="914400" y="204724"/>
                    <a:pt x="914400" y="457200"/>
                  </a:cubicBezTo>
                  <a:cubicBezTo>
                    <a:pt x="914400" y="709676"/>
                    <a:pt x="709676" y="914400"/>
                    <a:pt x="457200" y="914400"/>
                  </a:cubicBezTo>
                  <a:cubicBezTo>
                    <a:pt x="204724" y="914400"/>
                    <a:pt x="0" y="709676"/>
                    <a:pt x="0" y="457200"/>
                  </a:cubicBezTo>
                  <a:close/>
                </a:path>
              </a:pathLst>
            </a:custGeom>
            <a:solidFill>
              <a:srgbClr val="F4A223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124712" y="5129784"/>
            <a:ext cx="685800" cy="685800"/>
            <a:chOff x="0" y="0"/>
            <a:chExt cx="914400" cy="9144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9525"/>
              <a:ext cx="914400" cy="9239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0A226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3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2057400" y="5033772"/>
            <a:ext cx="6583680" cy="1714500"/>
            <a:chOff x="0" y="0"/>
            <a:chExt cx="8778240" cy="22860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778240" cy="2286000"/>
            </a:xfrm>
            <a:custGeom>
              <a:avLst/>
              <a:gdLst/>
              <a:ahLst/>
              <a:cxnLst/>
              <a:rect r="r" b="b" t="t" l="l"/>
              <a:pathLst>
                <a:path h="2286000" w="8778240">
                  <a:moveTo>
                    <a:pt x="0" y="0"/>
                  </a:moveTo>
                  <a:lnTo>
                    <a:pt x="8778240" y="0"/>
                  </a:lnTo>
                  <a:lnTo>
                    <a:pt x="8778240" y="2286000"/>
                  </a:lnTo>
                  <a:lnTo>
                    <a:pt x="0" y="22860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4822" r="0" b="-24822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8778240" cy="23241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Target fair-chance employers first. Search "fair chance employer logistics".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9317355" y="4818507"/>
            <a:ext cx="8111490" cy="2145030"/>
            <a:chOff x="0" y="0"/>
            <a:chExt cx="10815320" cy="286004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0815320" cy="2860040"/>
            </a:xfrm>
            <a:custGeom>
              <a:avLst/>
              <a:gdLst/>
              <a:ahLst/>
              <a:cxnLst/>
              <a:rect r="r" b="b" t="t" l="l"/>
              <a:pathLst>
                <a:path h="2860040" w="10815320">
                  <a:moveTo>
                    <a:pt x="0" y="184531"/>
                  </a:moveTo>
                  <a:cubicBezTo>
                    <a:pt x="0" y="82677"/>
                    <a:pt x="82677" y="0"/>
                    <a:pt x="184531" y="0"/>
                  </a:cubicBezTo>
                  <a:lnTo>
                    <a:pt x="10630789" y="0"/>
                  </a:lnTo>
                  <a:cubicBezTo>
                    <a:pt x="10732643" y="0"/>
                    <a:pt x="10815320" y="82677"/>
                    <a:pt x="10815320" y="184531"/>
                  </a:cubicBezTo>
                  <a:lnTo>
                    <a:pt x="10815320" y="2675509"/>
                  </a:lnTo>
                  <a:cubicBezTo>
                    <a:pt x="10815320" y="2777363"/>
                    <a:pt x="10732643" y="2860040"/>
                    <a:pt x="10630789" y="2860040"/>
                  </a:cubicBezTo>
                  <a:lnTo>
                    <a:pt x="184531" y="2860040"/>
                  </a:lnTo>
                  <a:cubicBezTo>
                    <a:pt x="82677" y="2860040"/>
                    <a:pt x="0" y="2777363"/>
                    <a:pt x="0" y="2675509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40" id="40"/>
          <p:cNvGrpSpPr/>
          <p:nvPr/>
        </p:nvGrpSpPr>
        <p:grpSpPr>
          <a:xfrm rot="0">
            <a:off x="9628632" y="5129784"/>
            <a:ext cx="685800" cy="685800"/>
            <a:chOff x="0" y="0"/>
            <a:chExt cx="914400" cy="9144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457200"/>
                  </a:moveTo>
                  <a:cubicBezTo>
                    <a:pt x="0" y="204724"/>
                    <a:pt x="204724" y="0"/>
                    <a:pt x="457200" y="0"/>
                  </a:cubicBezTo>
                  <a:cubicBezTo>
                    <a:pt x="709676" y="0"/>
                    <a:pt x="914400" y="204724"/>
                    <a:pt x="914400" y="457200"/>
                  </a:cubicBezTo>
                  <a:cubicBezTo>
                    <a:pt x="914400" y="709676"/>
                    <a:pt x="709676" y="914400"/>
                    <a:pt x="457200" y="914400"/>
                  </a:cubicBezTo>
                  <a:cubicBezTo>
                    <a:pt x="204724" y="914400"/>
                    <a:pt x="0" y="709676"/>
                    <a:pt x="0" y="457200"/>
                  </a:cubicBezTo>
                  <a:close/>
                </a:path>
              </a:pathLst>
            </a:custGeom>
            <a:solidFill>
              <a:srgbClr val="F4A223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9628632" y="5129784"/>
            <a:ext cx="685800" cy="685800"/>
            <a:chOff x="0" y="0"/>
            <a:chExt cx="914400" cy="9144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9525"/>
              <a:ext cx="914400" cy="9239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0A226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4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10561320" y="5033772"/>
            <a:ext cx="6583680" cy="1714500"/>
            <a:chOff x="0" y="0"/>
            <a:chExt cx="8778240" cy="228600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8778240" cy="2286000"/>
            </a:xfrm>
            <a:custGeom>
              <a:avLst/>
              <a:gdLst/>
              <a:ahLst/>
              <a:cxnLst/>
              <a:rect r="r" b="b" t="t" l="l"/>
              <a:pathLst>
                <a:path h="2286000" w="8778240">
                  <a:moveTo>
                    <a:pt x="0" y="0"/>
                  </a:moveTo>
                  <a:lnTo>
                    <a:pt x="8778240" y="0"/>
                  </a:lnTo>
                  <a:lnTo>
                    <a:pt x="8778240" y="2286000"/>
                  </a:lnTo>
                  <a:lnTo>
                    <a:pt x="0" y="22860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4822" r="0" b="-24822"/>
              </a:stretch>
            </a:blip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38100"/>
              <a:ext cx="8778240" cy="23241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Start in the warehouse. A strong track record opens doors.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813435" y="7246239"/>
            <a:ext cx="8111490" cy="2145030"/>
            <a:chOff x="0" y="0"/>
            <a:chExt cx="10815320" cy="286004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10815320" cy="2860040"/>
            </a:xfrm>
            <a:custGeom>
              <a:avLst/>
              <a:gdLst/>
              <a:ahLst/>
              <a:cxnLst/>
              <a:rect r="r" b="b" t="t" l="l"/>
              <a:pathLst>
                <a:path h="2860040" w="10815320">
                  <a:moveTo>
                    <a:pt x="0" y="184531"/>
                  </a:moveTo>
                  <a:cubicBezTo>
                    <a:pt x="0" y="82677"/>
                    <a:pt x="82677" y="0"/>
                    <a:pt x="184531" y="0"/>
                  </a:cubicBezTo>
                  <a:lnTo>
                    <a:pt x="10630789" y="0"/>
                  </a:lnTo>
                  <a:cubicBezTo>
                    <a:pt x="10732643" y="0"/>
                    <a:pt x="10815320" y="82677"/>
                    <a:pt x="10815320" y="184531"/>
                  </a:cubicBezTo>
                  <a:lnTo>
                    <a:pt x="10815320" y="2675509"/>
                  </a:lnTo>
                  <a:cubicBezTo>
                    <a:pt x="10815320" y="2777363"/>
                    <a:pt x="10732643" y="2860040"/>
                    <a:pt x="10630789" y="2860040"/>
                  </a:cubicBezTo>
                  <a:lnTo>
                    <a:pt x="184531" y="2860040"/>
                  </a:lnTo>
                  <a:cubicBezTo>
                    <a:pt x="82677" y="2860040"/>
                    <a:pt x="0" y="2777363"/>
                    <a:pt x="0" y="2675509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50" id="50"/>
          <p:cNvGrpSpPr/>
          <p:nvPr/>
        </p:nvGrpSpPr>
        <p:grpSpPr>
          <a:xfrm rot="0">
            <a:off x="1124712" y="7557516"/>
            <a:ext cx="685800" cy="685800"/>
            <a:chOff x="0" y="0"/>
            <a:chExt cx="914400" cy="9144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457200"/>
                  </a:moveTo>
                  <a:cubicBezTo>
                    <a:pt x="0" y="204724"/>
                    <a:pt x="204724" y="0"/>
                    <a:pt x="457200" y="0"/>
                  </a:cubicBezTo>
                  <a:cubicBezTo>
                    <a:pt x="709676" y="0"/>
                    <a:pt x="914400" y="204724"/>
                    <a:pt x="914400" y="457200"/>
                  </a:cubicBezTo>
                  <a:cubicBezTo>
                    <a:pt x="914400" y="709676"/>
                    <a:pt x="709676" y="914400"/>
                    <a:pt x="457200" y="914400"/>
                  </a:cubicBezTo>
                  <a:cubicBezTo>
                    <a:pt x="204724" y="914400"/>
                    <a:pt x="0" y="709676"/>
                    <a:pt x="0" y="457200"/>
                  </a:cubicBezTo>
                  <a:close/>
                </a:path>
              </a:pathLst>
            </a:custGeom>
            <a:solidFill>
              <a:srgbClr val="F4A223"/>
            </a:solidFill>
          </p:spPr>
        </p:sp>
      </p:grpSp>
      <p:grpSp>
        <p:nvGrpSpPr>
          <p:cNvPr name="Group 52" id="52"/>
          <p:cNvGrpSpPr/>
          <p:nvPr/>
        </p:nvGrpSpPr>
        <p:grpSpPr>
          <a:xfrm rot="0">
            <a:off x="1124712" y="7557516"/>
            <a:ext cx="685800" cy="685800"/>
            <a:chOff x="0" y="0"/>
            <a:chExt cx="914400" cy="9144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9525"/>
              <a:ext cx="914400" cy="9239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0A226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5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2057400" y="7461504"/>
            <a:ext cx="6583680" cy="1714500"/>
            <a:chOff x="0" y="0"/>
            <a:chExt cx="8778240" cy="228600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8778240" cy="2286000"/>
            </a:xfrm>
            <a:custGeom>
              <a:avLst/>
              <a:gdLst/>
              <a:ahLst/>
              <a:cxnLst/>
              <a:rect r="r" b="b" t="t" l="l"/>
              <a:pathLst>
                <a:path h="2286000" w="8778240">
                  <a:moveTo>
                    <a:pt x="0" y="0"/>
                  </a:moveTo>
                  <a:lnTo>
                    <a:pt x="8778240" y="0"/>
                  </a:lnTo>
                  <a:lnTo>
                    <a:pt x="8778240" y="2286000"/>
                  </a:lnTo>
                  <a:lnTo>
                    <a:pt x="0" y="22860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4822" r="0" b="-24822"/>
              </a:stretch>
            </a:blip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38100"/>
              <a:ext cx="8778240" cy="23241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Get certified while you wait: forklift, OSHA 10, or a supply chain certificate</a:t>
              </a: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9317355" y="7246239"/>
            <a:ext cx="8111490" cy="2145030"/>
            <a:chOff x="0" y="0"/>
            <a:chExt cx="10815320" cy="286004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10815320" cy="2860040"/>
            </a:xfrm>
            <a:custGeom>
              <a:avLst/>
              <a:gdLst/>
              <a:ahLst/>
              <a:cxnLst/>
              <a:rect r="r" b="b" t="t" l="l"/>
              <a:pathLst>
                <a:path h="2860040" w="10815320">
                  <a:moveTo>
                    <a:pt x="0" y="184531"/>
                  </a:moveTo>
                  <a:cubicBezTo>
                    <a:pt x="0" y="82677"/>
                    <a:pt x="82677" y="0"/>
                    <a:pt x="184531" y="0"/>
                  </a:cubicBezTo>
                  <a:lnTo>
                    <a:pt x="10630789" y="0"/>
                  </a:lnTo>
                  <a:cubicBezTo>
                    <a:pt x="10732643" y="0"/>
                    <a:pt x="10815320" y="82677"/>
                    <a:pt x="10815320" y="184531"/>
                  </a:cubicBezTo>
                  <a:lnTo>
                    <a:pt x="10815320" y="2675509"/>
                  </a:lnTo>
                  <a:cubicBezTo>
                    <a:pt x="10815320" y="2777363"/>
                    <a:pt x="10732643" y="2860040"/>
                    <a:pt x="10630789" y="2860040"/>
                  </a:cubicBezTo>
                  <a:lnTo>
                    <a:pt x="184531" y="2860040"/>
                  </a:lnTo>
                  <a:cubicBezTo>
                    <a:pt x="82677" y="2860040"/>
                    <a:pt x="0" y="2777363"/>
                    <a:pt x="0" y="2675509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60" id="60"/>
          <p:cNvGrpSpPr/>
          <p:nvPr/>
        </p:nvGrpSpPr>
        <p:grpSpPr>
          <a:xfrm rot="0">
            <a:off x="9628632" y="7557516"/>
            <a:ext cx="685800" cy="685800"/>
            <a:chOff x="0" y="0"/>
            <a:chExt cx="914400" cy="9144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457200"/>
                  </a:moveTo>
                  <a:cubicBezTo>
                    <a:pt x="0" y="204724"/>
                    <a:pt x="204724" y="0"/>
                    <a:pt x="457200" y="0"/>
                  </a:cubicBezTo>
                  <a:cubicBezTo>
                    <a:pt x="709676" y="0"/>
                    <a:pt x="914400" y="204724"/>
                    <a:pt x="914400" y="457200"/>
                  </a:cubicBezTo>
                  <a:cubicBezTo>
                    <a:pt x="914400" y="709676"/>
                    <a:pt x="709676" y="914400"/>
                    <a:pt x="457200" y="914400"/>
                  </a:cubicBezTo>
                  <a:cubicBezTo>
                    <a:pt x="204724" y="914400"/>
                    <a:pt x="0" y="709676"/>
                    <a:pt x="0" y="457200"/>
                  </a:cubicBezTo>
                  <a:close/>
                </a:path>
              </a:pathLst>
            </a:custGeom>
            <a:solidFill>
              <a:srgbClr val="F4A223"/>
            </a:solidFill>
          </p:spPr>
        </p:sp>
      </p:grpSp>
      <p:grpSp>
        <p:nvGrpSpPr>
          <p:cNvPr name="Group 62" id="62"/>
          <p:cNvGrpSpPr/>
          <p:nvPr/>
        </p:nvGrpSpPr>
        <p:grpSpPr>
          <a:xfrm rot="0">
            <a:off x="9628632" y="7557516"/>
            <a:ext cx="685800" cy="685800"/>
            <a:chOff x="0" y="0"/>
            <a:chExt cx="914400" cy="9144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9525"/>
              <a:ext cx="914400" cy="9239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0A226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6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10561320" y="7461504"/>
            <a:ext cx="6583680" cy="1714500"/>
            <a:chOff x="0" y="0"/>
            <a:chExt cx="8778240" cy="228600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8778240" cy="2286000"/>
            </a:xfrm>
            <a:custGeom>
              <a:avLst/>
              <a:gdLst/>
              <a:ahLst/>
              <a:cxnLst/>
              <a:rect r="r" b="b" t="t" l="l"/>
              <a:pathLst>
                <a:path h="2286000" w="8778240">
                  <a:moveTo>
                    <a:pt x="0" y="0"/>
                  </a:moveTo>
                  <a:lnTo>
                    <a:pt x="8778240" y="0"/>
                  </a:lnTo>
                  <a:lnTo>
                    <a:pt x="8778240" y="2286000"/>
                  </a:lnTo>
                  <a:lnTo>
                    <a:pt x="0" y="22860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4822" r="0" b="-24822"/>
              </a:stretch>
            </a:blip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38100"/>
              <a:ext cx="8778240" cy="23241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Know your rights. "Ban the box" laws vary by state.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685800" y="9710928"/>
            <a:ext cx="9601200" cy="411480"/>
            <a:chOff x="0" y="0"/>
            <a:chExt cx="12801600" cy="54864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12801600" cy="548640"/>
            </a:xfrm>
            <a:custGeom>
              <a:avLst/>
              <a:gdLst/>
              <a:ahLst/>
              <a:cxnLst/>
              <a:rect r="r" b="b" t="t" l="l"/>
              <a:pathLst>
                <a:path h="548640" w="12801600">
                  <a:moveTo>
                    <a:pt x="0" y="0"/>
                  </a:moveTo>
                  <a:lnTo>
                    <a:pt x="12801600" y="0"/>
                  </a:lnTo>
                  <a:lnTo>
                    <a:pt x="128016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04650" r="0" b="-404650"/>
              </a:stretch>
            </a:blip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28575"/>
              <a:ext cx="128016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Blueprint30  ·  Intro to Logistics Careers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16915943" y="9710928"/>
            <a:ext cx="685800" cy="411480"/>
            <a:chOff x="0" y="0"/>
            <a:chExt cx="914400" cy="54864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914400" cy="548640"/>
            </a:xfrm>
            <a:custGeom>
              <a:avLst/>
              <a:gdLst/>
              <a:ahLst/>
              <a:cxnLst/>
              <a:rect r="r" b="b" t="t" l="l"/>
              <a:pathLst>
                <a:path h="54864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t="0" r="-26982" b="0"/>
              </a:stretch>
            </a:blip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11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2960" y="617220"/>
            <a:ext cx="10972800" cy="480060"/>
            <a:chOff x="0" y="0"/>
            <a:chExt cx="14630400" cy="6400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630400" cy="640080"/>
            </a:xfrm>
            <a:custGeom>
              <a:avLst/>
              <a:gdLst/>
              <a:ahLst/>
              <a:cxnLst/>
              <a:rect r="r" b="b" t="t" l="l"/>
              <a:pathLst>
                <a:path h="640080" w="14630400">
                  <a:moveTo>
                    <a:pt x="0" y="0"/>
                  </a:moveTo>
                  <a:lnTo>
                    <a:pt x="14630400" y="0"/>
                  </a:lnTo>
                  <a:lnTo>
                    <a:pt x="146304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95372" r="0" b="-39537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63040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b="true" sz="1875" spc="300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KEEP GOING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22960" y="1097280"/>
            <a:ext cx="14401800" cy="960120"/>
            <a:chOff x="0" y="0"/>
            <a:chExt cx="19202400" cy="12801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202400" cy="1280160"/>
            </a:xfrm>
            <a:custGeom>
              <a:avLst/>
              <a:gdLst/>
              <a:ahLst/>
              <a:cxnLst/>
              <a:rect r="r" b="b" t="t" l="l"/>
              <a:pathLst>
                <a:path h="1280160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42275" r="0" b="-242275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9202400" cy="12896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759"/>
                </a:lnSpc>
              </a:pPr>
              <a:r>
                <a:rPr lang="en-US" sz="4800" b="true">
                  <a:solidFill>
                    <a:srgbClr val="1A1F2E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What's Next in This Pathway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2960" y="2057400"/>
            <a:ext cx="15087600" cy="548640"/>
            <a:chOff x="0" y="0"/>
            <a:chExt cx="20116800" cy="7315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116800" cy="731520"/>
            </a:xfrm>
            <a:custGeom>
              <a:avLst/>
              <a:gdLst/>
              <a:ahLst/>
              <a:cxnLst/>
              <a:rect r="r" b="b" t="t" l="l"/>
              <a:pathLst>
                <a:path h="731520" w="20116800">
                  <a:moveTo>
                    <a:pt x="0" y="0"/>
                  </a:moveTo>
                  <a:lnTo>
                    <a:pt x="20116800" y="0"/>
                  </a:lnTo>
                  <a:lnTo>
                    <a:pt x="201168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85838" r="0" b="-485838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011680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30"/>
                </a:lnSpc>
              </a:pPr>
              <a:r>
                <a:rPr lang="en-US" sz="2025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This course is just the beginning. Two more ONE DAY courses go deeper: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13435" y="2870835"/>
            <a:ext cx="8111490" cy="6191250"/>
            <a:chOff x="0" y="0"/>
            <a:chExt cx="10815320" cy="8255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815320" cy="8255000"/>
            </a:xfrm>
            <a:custGeom>
              <a:avLst/>
              <a:gdLst/>
              <a:ahLst/>
              <a:cxnLst/>
              <a:rect r="r" b="b" t="t" l="l"/>
              <a:pathLst>
                <a:path h="8255000" w="10815320">
                  <a:moveTo>
                    <a:pt x="0" y="256794"/>
                  </a:moveTo>
                  <a:cubicBezTo>
                    <a:pt x="0" y="114935"/>
                    <a:pt x="114935" y="0"/>
                    <a:pt x="256794" y="0"/>
                  </a:cubicBezTo>
                  <a:lnTo>
                    <a:pt x="10558526" y="0"/>
                  </a:lnTo>
                  <a:cubicBezTo>
                    <a:pt x="10700385" y="0"/>
                    <a:pt x="10815320" y="114935"/>
                    <a:pt x="10815320" y="256794"/>
                  </a:cubicBezTo>
                  <a:lnTo>
                    <a:pt x="10815320" y="7998206"/>
                  </a:lnTo>
                  <a:cubicBezTo>
                    <a:pt x="10815320" y="8140065"/>
                    <a:pt x="10700385" y="8255000"/>
                    <a:pt x="10558526" y="8255000"/>
                  </a:cubicBezTo>
                  <a:lnTo>
                    <a:pt x="256794" y="8255000"/>
                  </a:lnTo>
                  <a:cubicBezTo>
                    <a:pt x="114935" y="8255000"/>
                    <a:pt x="0" y="8140065"/>
                    <a:pt x="0" y="7998206"/>
                  </a:cubicBezTo>
                  <a:close/>
                </a:path>
              </a:pathLst>
            </a:custGeom>
            <a:solidFill>
              <a:srgbClr val="F7F9FC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1303020" y="3360420"/>
            <a:ext cx="1234440" cy="1234440"/>
            <a:chOff x="0" y="0"/>
            <a:chExt cx="1645920" cy="164592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645920" cy="1645920"/>
            </a:xfrm>
            <a:custGeom>
              <a:avLst/>
              <a:gdLst/>
              <a:ahLst/>
              <a:cxnLst/>
              <a:rect r="r" b="b" t="t" l="l"/>
              <a:pathLst>
                <a:path h="1645920" w="1645920">
                  <a:moveTo>
                    <a:pt x="0" y="822960"/>
                  </a:moveTo>
                  <a:cubicBezTo>
                    <a:pt x="0" y="368427"/>
                    <a:pt x="368427" y="0"/>
                    <a:pt x="822960" y="0"/>
                  </a:cubicBezTo>
                  <a:cubicBezTo>
                    <a:pt x="1277493" y="0"/>
                    <a:pt x="1645920" y="368427"/>
                    <a:pt x="1645920" y="822960"/>
                  </a:cubicBezTo>
                  <a:cubicBezTo>
                    <a:pt x="1645920" y="1277493"/>
                    <a:pt x="1277493" y="1645920"/>
                    <a:pt x="822960" y="1645920"/>
                  </a:cubicBezTo>
                  <a:cubicBezTo>
                    <a:pt x="368427" y="1645920"/>
                    <a:pt x="0" y="1277493"/>
                    <a:pt x="0" y="822960"/>
                  </a:cubicBezTo>
                  <a:close/>
                </a:path>
              </a:pathLst>
            </a:custGeom>
            <a:solidFill>
              <a:srgbClr val="00B4D8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591056" y="3648456"/>
            <a:ext cx="658368" cy="658368"/>
            <a:chOff x="0" y="0"/>
            <a:chExt cx="877824" cy="877824"/>
          </a:xfrm>
        </p:grpSpPr>
        <p:sp>
          <p:nvSpPr>
            <p:cNvPr name="Freeform 16" id="16" descr="/home/claude/logistics_ppt/icon_ship_navy.png"/>
            <p:cNvSpPr/>
            <p:nvPr/>
          </p:nvSpPr>
          <p:spPr>
            <a:xfrm flipH="false" flipV="false" rot="0">
              <a:off x="0" y="0"/>
              <a:ext cx="877824" cy="877824"/>
            </a:xfrm>
            <a:custGeom>
              <a:avLst/>
              <a:gdLst/>
              <a:ahLst/>
              <a:cxnLst/>
              <a:rect r="r" b="b" t="t" l="l"/>
              <a:pathLst>
                <a:path h="877824" w="877824">
                  <a:moveTo>
                    <a:pt x="0" y="0"/>
                  </a:moveTo>
                  <a:lnTo>
                    <a:pt x="877824" y="0"/>
                  </a:lnTo>
                  <a:lnTo>
                    <a:pt x="877824" y="877824"/>
                  </a:lnTo>
                  <a:lnTo>
                    <a:pt x="0" y="877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303020" y="4869180"/>
            <a:ext cx="7132320" cy="822960"/>
            <a:chOff x="0" y="0"/>
            <a:chExt cx="9509760" cy="10972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509760" cy="1097280"/>
            </a:xfrm>
            <a:custGeom>
              <a:avLst/>
              <a:gdLst/>
              <a:ahLst/>
              <a:cxnLst/>
              <a:rect r="r" b="b" t="t" l="l"/>
              <a:pathLst>
                <a:path h="1097280" w="9509760">
                  <a:moveTo>
                    <a:pt x="0" y="0"/>
                  </a:moveTo>
                  <a:lnTo>
                    <a:pt x="9509760" y="0"/>
                  </a:lnTo>
                  <a:lnTo>
                    <a:pt x="950976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8870" r="0" b="-11887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19050"/>
              <a:ext cx="9509760" cy="111633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1A1F2E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ONE DAY: Merchant Marine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303020" y="5760720"/>
            <a:ext cx="7132320" cy="3017520"/>
            <a:chOff x="0" y="0"/>
            <a:chExt cx="9509760" cy="402336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509760" cy="4023360"/>
            </a:xfrm>
            <a:custGeom>
              <a:avLst/>
              <a:gdLst/>
              <a:ahLst/>
              <a:cxnLst/>
              <a:rect r="r" b="b" t="t" l="l"/>
              <a:pathLst>
                <a:path h="4023360" w="9509760">
                  <a:moveTo>
                    <a:pt x="0" y="0"/>
                  </a:moveTo>
                  <a:lnTo>
                    <a:pt x="9509760" y="0"/>
                  </a:lnTo>
                  <a:lnTo>
                    <a:pt x="9509760" y="4023360"/>
                  </a:lnTo>
                  <a:lnTo>
                    <a:pt x="0" y="40233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282" t="0" r="-4282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66675"/>
              <a:ext cx="9509760" cy="409003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550"/>
                </a:lnSpc>
              </a:pPr>
              <a:r>
                <a:rPr lang="en-US" sz="1875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Careers on ships and waterways. The maritime industry moves over 90% of global trade. Explore roles like Merchant Seaman, Marine Engineer, and Port Operations Specialist through an interactive career simulator.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317355" y="2870835"/>
            <a:ext cx="8111490" cy="6191250"/>
            <a:chOff x="0" y="0"/>
            <a:chExt cx="10815320" cy="82550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815320" cy="8255000"/>
            </a:xfrm>
            <a:custGeom>
              <a:avLst/>
              <a:gdLst/>
              <a:ahLst/>
              <a:cxnLst/>
              <a:rect r="r" b="b" t="t" l="l"/>
              <a:pathLst>
                <a:path h="8255000" w="10815320">
                  <a:moveTo>
                    <a:pt x="0" y="256794"/>
                  </a:moveTo>
                  <a:cubicBezTo>
                    <a:pt x="0" y="114935"/>
                    <a:pt x="114935" y="0"/>
                    <a:pt x="256794" y="0"/>
                  </a:cubicBezTo>
                  <a:lnTo>
                    <a:pt x="10558526" y="0"/>
                  </a:lnTo>
                  <a:cubicBezTo>
                    <a:pt x="10700385" y="0"/>
                    <a:pt x="10815320" y="114935"/>
                    <a:pt x="10815320" y="256794"/>
                  </a:cubicBezTo>
                  <a:lnTo>
                    <a:pt x="10815320" y="7998206"/>
                  </a:lnTo>
                  <a:cubicBezTo>
                    <a:pt x="10815320" y="8140065"/>
                    <a:pt x="10700385" y="8255000"/>
                    <a:pt x="10558526" y="8255000"/>
                  </a:cubicBezTo>
                  <a:lnTo>
                    <a:pt x="256794" y="8255000"/>
                  </a:lnTo>
                  <a:cubicBezTo>
                    <a:pt x="114935" y="8255000"/>
                    <a:pt x="0" y="8140065"/>
                    <a:pt x="0" y="7998206"/>
                  </a:cubicBezTo>
                  <a:close/>
                </a:path>
              </a:pathLst>
            </a:custGeom>
            <a:solidFill>
              <a:srgbClr val="F7F9FC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25" id="25"/>
          <p:cNvGrpSpPr/>
          <p:nvPr/>
        </p:nvGrpSpPr>
        <p:grpSpPr>
          <a:xfrm rot="0">
            <a:off x="9806940" y="3360420"/>
            <a:ext cx="1234440" cy="1234440"/>
            <a:chOff x="0" y="0"/>
            <a:chExt cx="1645920" cy="164592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645920" cy="1645920"/>
            </a:xfrm>
            <a:custGeom>
              <a:avLst/>
              <a:gdLst/>
              <a:ahLst/>
              <a:cxnLst/>
              <a:rect r="r" b="b" t="t" l="l"/>
              <a:pathLst>
                <a:path h="1645920" w="1645920">
                  <a:moveTo>
                    <a:pt x="0" y="822960"/>
                  </a:moveTo>
                  <a:cubicBezTo>
                    <a:pt x="0" y="368427"/>
                    <a:pt x="368427" y="0"/>
                    <a:pt x="822960" y="0"/>
                  </a:cubicBezTo>
                  <a:cubicBezTo>
                    <a:pt x="1277493" y="0"/>
                    <a:pt x="1645920" y="368427"/>
                    <a:pt x="1645920" y="822960"/>
                  </a:cubicBezTo>
                  <a:cubicBezTo>
                    <a:pt x="1645920" y="1277493"/>
                    <a:pt x="1277493" y="1645920"/>
                    <a:pt x="822960" y="1645920"/>
                  </a:cubicBezTo>
                  <a:cubicBezTo>
                    <a:pt x="368427" y="1645920"/>
                    <a:pt x="0" y="1277493"/>
                    <a:pt x="0" y="822960"/>
                  </a:cubicBezTo>
                  <a:close/>
                </a:path>
              </a:pathLst>
            </a:custGeom>
            <a:solidFill>
              <a:srgbClr val="F4A223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0094976" y="3648456"/>
            <a:ext cx="658368" cy="658368"/>
            <a:chOff x="0" y="0"/>
            <a:chExt cx="877824" cy="877824"/>
          </a:xfrm>
        </p:grpSpPr>
        <p:sp>
          <p:nvSpPr>
            <p:cNvPr name="Freeform 28" id="28" descr="/home/claude/logistics_ppt/icon_road_navy.png"/>
            <p:cNvSpPr/>
            <p:nvPr/>
          </p:nvSpPr>
          <p:spPr>
            <a:xfrm flipH="false" flipV="false" rot="0">
              <a:off x="0" y="0"/>
              <a:ext cx="877824" cy="877824"/>
            </a:xfrm>
            <a:custGeom>
              <a:avLst/>
              <a:gdLst/>
              <a:ahLst/>
              <a:cxnLst/>
              <a:rect r="r" b="b" t="t" l="l"/>
              <a:pathLst>
                <a:path h="877824" w="877824">
                  <a:moveTo>
                    <a:pt x="0" y="0"/>
                  </a:moveTo>
                  <a:lnTo>
                    <a:pt x="877824" y="0"/>
                  </a:lnTo>
                  <a:lnTo>
                    <a:pt x="877824" y="877824"/>
                  </a:lnTo>
                  <a:lnTo>
                    <a:pt x="0" y="877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9806940" y="4869180"/>
            <a:ext cx="7132320" cy="822960"/>
            <a:chOff x="0" y="0"/>
            <a:chExt cx="9509760" cy="109728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509760" cy="1097280"/>
            </a:xfrm>
            <a:custGeom>
              <a:avLst/>
              <a:gdLst/>
              <a:ahLst/>
              <a:cxnLst/>
              <a:rect r="r" b="b" t="t" l="l"/>
              <a:pathLst>
                <a:path h="1097280" w="9509760">
                  <a:moveTo>
                    <a:pt x="0" y="0"/>
                  </a:moveTo>
                  <a:lnTo>
                    <a:pt x="9509760" y="0"/>
                  </a:lnTo>
                  <a:lnTo>
                    <a:pt x="950976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8870" r="0" b="-118870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19050"/>
              <a:ext cx="9509760" cy="111633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700" b="true">
                  <a:solidFill>
                    <a:srgbClr val="1A1F2E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ONE DAY: Getting Your CDL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9806940" y="5760720"/>
            <a:ext cx="7132320" cy="3017520"/>
            <a:chOff x="0" y="0"/>
            <a:chExt cx="9509760" cy="402336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509760" cy="4023360"/>
            </a:xfrm>
            <a:custGeom>
              <a:avLst/>
              <a:gdLst/>
              <a:ahLst/>
              <a:cxnLst/>
              <a:rect r="r" b="b" t="t" l="l"/>
              <a:pathLst>
                <a:path h="4023360" w="9509760">
                  <a:moveTo>
                    <a:pt x="0" y="0"/>
                  </a:moveTo>
                  <a:lnTo>
                    <a:pt x="9509760" y="0"/>
                  </a:lnTo>
                  <a:lnTo>
                    <a:pt x="9509760" y="4023360"/>
                  </a:lnTo>
                  <a:lnTo>
                    <a:pt x="0" y="40233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4282" t="0" r="-4282" b="0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66675"/>
              <a:ext cx="9509760" cy="409003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550"/>
                </a:lnSpc>
              </a:pPr>
              <a:r>
                <a:rPr lang="en-US" sz="1875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How to earn your Commercial Driver's License, what training costs, what employers pay, and how to navigate the process, even if you have a record.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685800" y="9710928"/>
            <a:ext cx="9601200" cy="411480"/>
            <a:chOff x="0" y="0"/>
            <a:chExt cx="12801600" cy="54864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2801600" cy="548640"/>
            </a:xfrm>
            <a:custGeom>
              <a:avLst/>
              <a:gdLst/>
              <a:ahLst/>
              <a:cxnLst/>
              <a:rect r="r" b="b" t="t" l="l"/>
              <a:pathLst>
                <a:path h="548640" w="12801600">
                  <a:moveTo>
                    <a:pt x="0" y="0"/>
                  </a:moveTo>
                  <a:lnTo>
                    <a:pt x="12801600" y="0"/>
                  </a:lnTo>
                  <a:lnTo>
                    <a:pt x="128016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04650" r="0" b="-404650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28575"/>
              <a:ext cx="128016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Blueprint30  ·  Intro to Logistics Careers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6915943" y="9710928"/>
            <a:ext cx="685800" cy="411480"/>
            <a:chOff x="0" y="0"/>
            <a:chExt cx="914400" cy="54864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914400" cy="548640"/>
            </a:xfrm>
            <a:custGeom>
              <a:avLst/>
              <a:gdLst/>
              <a:ahLst/>
              <a:cxnLst/>
              <a:rect r="r" b="b" t="t" l="l"/>
              <a:pathLst>
                <a:path h="54864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t="0" r="-26982" b="0"/>
              </a:stretch>
            </a:blip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12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226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64640" y="5897880"/>
            <a:ext cx="3840480" cy="3840480"/>
            <a:chOff x="0" y="0"/>
            <a:chExt cx="5120640" cy="5120640"/>
          </a:xfrm>
        </p:grpSpPr>
        <p:sp>
          <p:nvSpPr>
            <p:cNvPr name="Freeform 3" id="3" descr="/home/claude/logistics_ppt/icon_clipboard_cyan.png"/>
            <p:cNvSpPr/>
            <p:nvPr/>
          </p:nvSpPr>
          <p:spPr>
            <a:xfrm flipH="false" flipV="false" rot="0">
              <a:off x="0" y="0"/>
              <a:ext cx="5120640" cy="5120640"/>
            </a:xfrm>
            <a:custGeom>
              <a:avLst/>
              <a:gdLst/>
              <a:ahLst/>
              <a:cxnLst/>
              <a:rect r="r" b="b" t="t" l="l"/>
              <a:pathLst>
                <a:path h="5120640" w="5120640">
                  <a:moveTo>
                    <a:pt x="0" y="0"/>
                  </a:moveTo>
                  <a:lnTo>
                    <a:pt x="5120640" y="0"/>
                  </a:lnTo>
                  <a:lnTo>
                    <a:pt x="5120640" y="5120640"/>
                  </a:lnTo>
                  <a:lnTo>
                    <a:pt x="0" y="5120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960120" y="-822960"/>
            <a:ext cx="3566160" cy="3566160"/>
            <a:chOff x="0" y="0"/>
            <a:chExt cx="4754880" cy="4754880"/>
          </a:xfrm>
        </p:grpSpPr>
        <p:sp>
          <p:nvSpPr>
            <p:cNvPr name="Freeform 5" id="5" descr="/home/claude/logistics_ppt/icon_users_gold.png"/>
            <p:cNvSpPr/>
            <p:nvPr/>
          </p:nvSpPr>
          <p:spPr>
            <a:xfrm flipH="false" flipV="false" rot="0">
              <a:off x="0" y="0"/>
              <a:ext cx="4754880" cy="4754880"/>
            </a:xfrm>
            <a:custGeom>
              <a:avLst/>
              <a:gdLst/>
              <a:ahLst/>
              <a:cxnLst/>
              <a:rect r="r" b="b" t="t" l="l"/>
              <a:pathLst>
                <a:path h="4754880" w="4754880">
                  <a:moveTo>
                    <a:pt x="0" y="0"/>
                  </a:moveTo>
                  <a:lnTo>
                    <a:pt x="4754880" y="0"/>
                  </a:lnTo>
                  <a:lnTo>
                    <a:pt x="4754880" y="4754880"/>
                  </a:lnTo>
                  <a:lnTo>
                    <a:pt x="0" y="4754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7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34440" y="4114800"/>
            <a:ext cx="13716000" cy="548640"/>
            <a:chOff x="0" y="0"/>
            <a:chExt cx="18288000" cy="73152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288000" cy="731520"/>
            </a:xfrm>
            <a:custGeom>
              <a:avLst/>
              <a:gdLst/>
              <a:ahLst/>
              <a:cxnLst/>
              <a:rect r="r" b="b" t="t" l="l"/>
              <a:pathLst>
                <a:path h="73152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437125" r="0" b="-437125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82880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b="true" sz="1950" spc="300">
                  <a:solidFill>
                    <a:srgbClr val="F4A2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PUT IT INTO PRACTICE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65860" y="4663440"/>
            <a:ext cx="14813280" cy="1508760"/>
            <a:chOff x="0" y="0"/>
            <a:chExt cx="19751040" cy="201168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751039" cy="2011680"/>
            </a:xfrm>
            <a:custGeom>
              <a:avLst/>
              <a:gdLst/>
              <a:ahLst/>
              <a:cxnLst/>
              <a:rect r="r" b="b" t="t" l="l"/>
              <a:pathLst>
                <a:path h="2011680" w="19751039">
                  <a:moveTo>
                    <a:pt x="0" y="0"/>
                  </a:moveTo>
                  <a:lnTo>
                    <a:pt x="19751039" y="0"/>
                  </a:lnTo>
                  <a:lnTo>
                    <a:pt x="19751039" y="2011680"/>
                  </a:lnTo>
                  <a:lnTo>
                    <a:pt x="0" y="201168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141307" r="0" b="-141307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19751040" cy="203073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559"/>
                </a:lnSpc>
              </a:pPr>
              <a:r>
                <a:rPr lang="en-US" sz="6300" b="true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Course Activities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05865" y="6143625"/>
            <a:ext cx="2800350" cy="57150"/>
            <a:chOff x="0" y="0"/>
            <a:chExt cx="3733800" cy="762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733800" cy="76200"/>
            </a:xfrm>
            <a:custGeom>
              <a:avLst/>
              <a:gdLst/>
              <a:ahLst/>
              <a:cxnLst/>
              <a:rect r="r" b="b" t="t" l="l"/>
              <a:pathLst>
                <a:path h="76200" w="3733800">
                  <a:moveTo>
                    <a:pt x="0" y="0"/>
                  </a:moveTo>
                  <a:lnTo>
                    <a:pt x="3733800" y="76200"/>
                  </a:lnTo>
                </a:path>
              </a:pathLst>
            </a:custGeom>
            <a:blipFill>
              <a:blip r:embed="rId5">
                <a:alphaModFix amt="0"/>
              </a:blip>
              <a:stretch>
                <a:fillRect l="0" t="-904766" r="0" b="-904766"/>
              </a:stretch>
            </a:blipFill>
            <a:ln w="57150" cap="sq">
              <a:solidFill>
                <a:srgbClr val="00B4D8"/>
              </a:solidFill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1234440" y="6515100"/>
            <a:ext cx="11795760" cy="1234440"/>
            <a:chOff x="0" y="0"/>
            <a:chExt cx="15727680" cy="164592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727680" cy="1645920"/>
            </a:xfrm>
            <a:custGeom>
              <a:avLst/>
              <a:gdLst/>
              <a:ahLst/>
              <a:cxnLst/>
              <a:rect r="r" b="b" t="t" l="l"/>
              <a:pathLst>
                <a:path h="1645920" w="15727680">
                  <a:moveTo>
                    <a:pt x="0" y="0"/>
                  </a:moveTo>
                  <a:lnTo>
                    <a:pt x="15727680" y="0"/>
                  </a:lnTo>
                  <a:lnTo>
                    <a:pt x="15727680" y="1645920"/>
                  </a:lnTo>
                  <a:lnTo>
                    <a:pt x="0" y="164592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136190" r="0" b="-13619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04775"/>
              <a:ext cx="15727680" cy="175069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150"/>
                </a:lnSpc>
              </a:pPr>
              <a:r>
                <a:rPr lang="en-US" sz="2100">
                  <a:solidFill>
                    <a:srgbClr val="D7E2F5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Reflection prompts, a myth vs. fact challenge, key terms, a matching activity, and discussion questions to work through on your own or as a class.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85800" y="9710928"/>
            <a:ext cx="9601200" cy="411480"/>
            <a:chOff x="0" y="0"/>
            <a:chExt cx="12801600" cy="54864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801600" cy="548640"/>
            </a:xfrm>
            <a:custGeom>
              <a:avLst/>
              <a:gdLst/>
              <a:ahLst/>
              <a:cxnLst/>
              <a:rect r="r" b="b" t="t" l="l"/>
              <a:pathLst>
                <a:path h="548640" w="12801600">
                  <a:moveTo>
                    <a:pt x="0" y="0"/>
                  </a:moveTo>
                  <a:lnTo>
                    <a:pt x="12801600" y="0"/>
                  </a:lnTo>
                  <a:lnTo>
                    <a:pt x="128016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404650" r="0" b="-40465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128016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20"/>
                </a:lnSpc>
              </a:pPr>
              <a:r>
                <a:rPr lang="en-US" sz="1350">
                  <a:solidFill>
                    <a:srgbClr val="9FB3D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Blueprint30  ·  Intro to Logistics Careers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6915943" y="9710928"/>
            <a:ext cx="685800" cy="411480"/>
            <a:chOff x="0" y="0"/>
            <a:chExt cx="914400" cy="54864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14400" cy="548640"/>
            </a:xfrm>
            <a:custGeom>
              <a:avLst/>
              <a:gdLst/>
              <a:ahLst/>
              <a:cxnLst/>
              <a:rect r="r" b="b" t="t" l="l"/>
              <a:pathLst>
                <a:path h="54864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-26982" t="0" r="-26982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1620"/>
                </a:lnSpc>
              </a:pPr>
              <a:r>
                <a:rPr lang="en-US" sz="1350">
                  <a:solidFill>
                    <a:srgbClr val="9FB3D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13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2960" y="617220"/>
            <a:ext cx="10972800" cy="480060"/>
            <a:chOff x="0" y="0"/>
            <a:chExt cx="14630400" cy="6400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630400" cy="640080"/>
            </a:xfrm>
            <a:custGeom>
              <a:avLst/>
              <a:gdLst/>
              <a:ahLst/>
              <a:cxnLst/>
              <a:rect r="r" b="b" t="t" l="l"/>
              <a:pathLst>
                <a:path h="640080" w="14630400">
                  <a:moveTo>
                    <a:pt x="0" y="0"/>
                  </a:moveTo>
                  <a:lnTo>
                    <a:pt x="14630400" y="0"/>
                  </a:lnTo>
                  <a:lnTo>
                    <a:pt x="146304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95372" r="0" b="-39537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63040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b="true" sz="1875" spc="300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ACTIVITY · REFLECT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22960" y="1097280"/>
            <a:ext cx="14401800" cy="960120"/>
            <a:chOff x="0" y="0"/>
            <a:chExt cx="19202400" cy="12801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202400" cy="1280160"/>
            </a:xfrm>
            <a:custGeom>
              <a:avLst/>
              <a:gdLst/>
              <a:ahLst/>
              <a:cxnLst/>
              <a:rect r="r" b="b" t="t" l="l"/>
              <a:pathLst>
                <a:path h="1280160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42275" r="0" b="-242275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9202400" cy="12896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759"/>
                </a:lnSpc>
              </a:pPr>
              <a:r>
                <a:rPr lang="en-US" sz="4800" b="true">
                  <a:solidFill>
                    <a:srgbClr val="1A1F2E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Reflection Journal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2960" y="2057400"/>
            <a:ext cx="15773400" cy="617220"/>
            <a:chOff x="0" y="0"/>
            <a:chExt cx="21031200" cy="8229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031200" cy="822960"/>
            </a:xfrm>
            <a:custGeom>
              <a:avLst/>
              <a:gdLst/>
              <a:ahLst/>
              <a:cxnLst/>
              <a:rect r="r" b="b" t="t" l="l"/>
              <a:pathLst>
                <a:path h="822960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822960"/>
                  </a:lnTo>
                  <a:lnTo>
                    <a:pt x="0" y="8229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47950" r="0" b="-44795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21031200" cy="8705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 i="true">
                  <a:solidFill>
                    <a:srgbClr val="5A647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Grab a notebook or open a doc. There are no wrong answers, just start thinking like a logistics professional.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13435" y="3007995"/>
            <a:ext cx="8111490" cy="2762250"/>
            <a:chOff x="0" y="0"/>
            <a:chExt cx="10815320" cy="3683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815320" cy="3683000"/>
            </a:xfrm>
            <a:custGeom>
              <a:avLst/>
              <a:gdLst/>
              <a:ahLst/>
              <a:cxnLst/>
              <a:rect r="r" b="b" t="t" l="l"/>
              <a:pathLst>
                <a:path h="3683000" w="10815320">
                  <a:moveTo>
                    <a:pt x="0" y="184150"/>
                  </a:moveTo>
                  <a:cubicBezTo>
                    <a:pt x="0" y="82423"/>
                    <a:pt x="82423" y="0"/>
                    <a:pt x="184150" y="0"/>
                  </a:cubicBezTo>
                  <a:lnTo>
                    <a:pt x="10631170" y="0"/>
                  </a:lnTo>
                  <a:cubicBezTo>
                    <a:pt x="10732897" y="0"/>
                    <a:pt x="10815320" y="82423"/>
                    <a:pt x="10815320" y="184150"/>
                  </a:cubicBezTo>
                  <a:lnTo>
                    <a:pt x="10815320" y="3498850"/>
                  </a:lnTo>
                  <a:cubicBezTo>
                    <a:pt x="10815320" y="3600577"/>
                    <a:pt x="10732897" y="3683000"/>
                    <a:pt x="10631170" y="3683000"/>
                  </a:cubicBezTo>
                  <a:lnTo>
                    <a:pt x="184150" y="3683000"/>
                  </a:lnTo>
                  <a:cubicBezTo>
                    <a:pt x="82423" y="3683000"/>
                    <a:pt x="0" y="3600577"/>
                    <a:pt x="0" y="349885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1165860" y="3360420"/>
            <a:ext cx="617220" cy="617220"/>
            <a:chOff x="0" y="0"/>
            <a:chExt cx="822960" cy="82296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22960" cy="822960"/>
            </a:xfrm>
            <a:custGeom>
              <a:avLst/>
              <a:gdLst/>
              <a:ahLst/>
              <a:cxnLst/>
              <a:rect r="r" b="b" t="t" l="l"/>
              <a:pathLst>
                <a:path h="822960" w="822960">
                  <a:moveTo>
                    <a:pt x="0" y="411480"/>
                  </a:moveTo>
                  <a:cubicBezTo>
                    <a:pt x="0" y="184277"/>
                    <a:pt x="184277" y="0"/>
                    <a:pt x="411480" y="0"/>
                  </a:cubicBezTo>
                  <a:cubicBezTo>
                    <a:pt x="638683" y="0"/>
                    <a:pt x="822960" y="184277"/>
                    <a:pt x="822960" y="411480"/>
                  </a:cubicBezTo>
                  <a:cubicBezTo>
                    <a:pt x="822960" y="638683"/>
                    <a:pt x="638683" y="822960"/>
                    <a:pt x="411480" y="822960"/>
                  </a:cubicBezTo>
                  <a:cubicBezTo>
                    <a:pt x="184277" y="822960"/>
                    <a:pt x="0" y="638683"/>
                    <a:pt x="0" y="411480"/>
                  </a:cubicBezTo>
                  <a:close/>
                </a:path>
              </a:pathLst>
            </a:custGeom>
            <a:solidFill>
              <a:srgbClr val="00B4D8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165860" y="3360420"/>
            <a:ext cx="617220" cy="617220"/>
            <a:chOff x="0" y="0"/>
            <a:chExt cx="822960" cy="82296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22960" cy="822960"/>
            </a:xfrm>
            <a:custGeom>
              <a:avLst/>
              <a:gdLst/>
              <a:ahLst/>
              <a:cxnLst/>
              <a:rect r="r" b="b" t="t" l="l"/>
              <a:pathLst>
                <a:path h="822960" w="822960">
                  <a:moveTo>
                    <a:pt x="0" y="0"/>
                  </a:moveTo>
                  <a:lnTo>
                    <a:pt x="822960" y="0"/>
                  </a:lnTo>
                  <a:lnTo>
                    <a:pt x="822960" y="822960"/>
                  </a:lnTo>
                  <a:lnTo>
                    <a:pt x="0" y="8229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822960" cy="84201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700"/>
                </a:lnSpc>
              </a:pPr>
              <a:r>
                <a:rPr lang="en-US" sz="2250" b="true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1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988820" y="3291840"/>
            <a:ext cx="6583680" cy="2194560"/>
            <a:chOff x="0" y="0"/>
            <a:chExt cx="8778240" cy="292608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778240" cy="2926080"/>
            </a:xfrm>
            <a:custGeom>
              <a:avLst/>
              <a:gdLst/>
              <a:ahLst/>
              <a:cxnLst/>
              <a:rect r="r" b="b" t="t" l="l"/>
              <a:pathLst>
                <a:path h="2926080" w="8778240">
                  <a:moveTo>
                    <a:pt x="0" y="0"/>
                  </a:moveTo>
                  <a:lnTo>
                    <a:pt x="8778240" y="0"/>
                  </a:lnTo>
                  <a:lnTo>
                    <a:pt x="8778240" y="2926080"/>
                  </a:lnTo>
                  <a:lnTo>
                    <a:pt x="0" y="2926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455" r="0" b="-8455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57150"/>
              <a:ext cx="8778240" cy="298323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0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Think about a time you received a package or picked something up from a store. What had to happen behind the scenes to get it to you?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317355" y="3007995"/>
            <a:ext cx="8111490" cy="2762250"/>
            <a:chOff x="0" y="0"/>
            <a:chExt cx="10815320" cy="3683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0815320" cy="3683000"/>
            </a:xfrm>
            <a:custGeom>
              <a:avLst/>
              <a:gdLst/>
              <a:ahLst/>
              <a:cxnLst/>
              <a:rect r="r" b="b" t="t" l="l"/>
              <a:pathLst>
                <a:path h="3683000" w="10815320">
                  <a:moveTo>
                    <a:pt x="0" y="184150"/>
                  </a:moveTo>
                  <a:cubicBezTo>
                    <a:pt x="0" y="82423"/>
                    <a:pt x="82423" y="0"/>
                    <a:pt x="184150" y="0"/>
                  </a:cubicBezTo>
                  <a:lnTo>
                    <a:pt x="10631170" y="0"/>
                  </a:lnTo>
                  <a:cubicBezTo>
                    <a:pt x="10732897" y="0"/>
                    <a:pt x="10815320" y="82423"/>
                    <a:pt x="10815320" y="184150"/>
                  </a:cubicBezTo>
                  <a:lnTo>
                    <a:pt x="10815320" y="3498850"/>
                  </a:lnTo>
                  <a:cubicBezTo>
                    <a:pt x="10815320" y="3600577"/>
                    <a:pt x="10732897" y="3683000"/>
                    <a:pt x="10631170" y="3683000"/>
                  </a:cubicBezTo>
                  <a:lnTo>
                    <a:pt x="184150" y="3683000"/>
                  </a:lnTo>
                  <a:cubicBezTo>
                    <a:pt x="82423" y="3683000"/>
                    <a:pt x="0" y="3600577"/>
                    <a:pt x="0" y="349885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23" id="23"/>
          <p:cNvGrpSpPr/>
          <p:nvPr/>
        </p:nvGrpSpPr>
        <p:grpSpPr>
          <a:xfrm rot="0">
            <a:off x="9669780" y="3360420"/>
            <a:ext cx="617220" cy="617220"/>
            <a:chOff x="0" y="0"/>
            <a:chExt cx="822960" cy="82296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22960" cy="822960"/>
            </a:xfrm>
            <a:custGeom>
              <a:avLst/>
              <a:gdLst/>
              <a:ahLst/>
              <a:cxnLst/>
              <a:rect r="r" b="b" t="t" l="l"/>
              <a:pathLst>
                <a:path h="822960" w="822960">
                  <a:moveTo>
                    <a:pt x="0" y="411480"/>
                  </a:moveTo>
                  <a:cubicBezTo>
                    <a:pt x="0" y="184277"/>
                    <a:pt x="184277" y="0"/>
                    <a:pt x="411480" y="0"/>
                  </a:cubicBezTo>
                  <a:cubicBezTo>
                    <a:pt x="638683" y="0"/>
                    <a:pt x="822960" y="184277"/>
                    <a:pt x="822960" y="411480"/>
                  </a:cubicBezTo>
                  <a:cubicBezTo>
                    <a:pt x="822960" y="638683"/>
                    <a:pt x="638683" y="822960"/>
                    <a:pt x="411480" y="822960"/>
                  </a:cubicBezTo>
                  <a:cubicBezTo>
                    <a:pt x="184277" y="822960"/>
                    <a:pt x="0" y="638683"/>
                    <a:pt x="0" y="411480"/>
                  </a:cubicBezTo>
                  <a:close/>
                </a:path>
              </a:pathLst>
            </a:custGeom>
            <a:solidFill>
              <a:srgbClr val="00B4D8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9669780" y="3360420"/>
            <a:ext cx="617220" cy="617220"/>
            <a:chOff x="0" y="0"/>
            <a:chExt cx="822960" cy="82296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22960" cy="822960"/>
            </a:xfrm>
            <a:custGeom>
              <a:avLst/>
              <a:gdLst/>
              <a:ahLst/>
              <a:cxnLst/>
              <a:rect r="r" b="b" t="t" l="l"/>
              <a:pathLst>
                <a:path h="822960" w="822960">
                  <a:moveTo>
                    <a:pt x="0" y="0"/>
                  </a:moveTo>
                  <a:lnTo>
                    <a:pt x="822960" y="0"/>
                  </a:lnTo>
                  <a:lnTo>
                    <a:pt x="822960" y="822960"/>
                  </a:lnTo>
                  <a:lnTo>
                    <a:pt x="0" y="8229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19050"/>
              <a:ext cx="822960" cy="84201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700"/>
                </a:lnSpc>
              </a:pPr>
              <a:r>
                <a:rPr lang="en-US" sz="2250" b="true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2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0492740" y="3291840"/>
            <a:ext cx="6583680" cy="2194560"/>
            <a:chOff x="0" y="0"/>
            <a:chExt cx="8778240" cy="292608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778240" cy="2926080"/>
            </a:xfrm>
            <a:custGeom>
              <a:avLst/>
              <a:gdLst/>
              <a:ahLst/>
              <a:cxnLst/>
              <a:rect r="r" b="b" t="t" l="l"/>
              <a:pathLst>
                <a:path h="2926080" w="8778240">
                  <a:moveTo>
                    <a:pt x="0" y="0"/>
                  </a:moveTo>
                  <a:lnTo>
                    <a:pt x="8778240" y="0"/>
                  </a:lnTo>
                  <a:lnTo>
                    <a:pt x="8778240" y="2926080"/>
                  </a:lnTo>
                  <a:lnTo>
                    <a:pt x="0" y="2926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455" r="0" b="-8455"/>
              </a:stretch>
            </a:blip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57150"/>
              <a:ext cx="8778240" cy="298323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0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Which non-CDL freight role interests you most: dispatcher, dock worker, freight broker, or delivery driver? Why?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813435" y="6094095"/>
            <a:ext cx="8111490" cy="2762250"/>
            <a:chOff x="0" y="0"/>
            <a:chExt cx="10815320" cy="36830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0815320" cy="3683000"/>
            </a:xfrm>
            <a:custGeom>
              <a:avLst/>
              <a:gdLst/>
              <a:ahLst/>
              <a:cxnLst/>
              <a:rect r="r" b="b" t="t" l="l"/>
              <a:pathLst>
                <a:path h="3683000" w="10815320">
                  <a:moveTo>
                    <a:pt x="0" y="184150"/>
                  </a:moveTo>
                  <a:cubicBezTo>
                    <a:pt x="0" y="82423"/>
                    <a:pt x="82423" y="0"/>
                    <a:pt x="184150" y="0"/>
                  </a:cubicBezTo>
                  <a:lnTo>
                    <a:pt x="10631170" y="0"/>
                  </a:lnTo>
                  <a:cubicBezTo>
                    <a:pt x="10732897" y="0"/>
                    <a:pt x="10815320" y="82423"/>
                    <a:pt x="10815320" y="184150"/>
                  </a:cubicBezTo>
                  <a:lnTo>
                    <a:pt x="10815320" y="3498850"/>
                  </a:lnTo>
                  <a:cubicBezTo>
                    <a:pt x="10815320" y="3600577"/>
                    <a:pt x="10732897" y="3683000"/>
                    <a:pt x="10631170" y="3683000"/>
                  </a:cubicBezTo>
                  <a:lnTo>
                    <a:pt x="184150" y="3683000"/>
                  </a:lnTo>
                  <a:cubicBezTo>
                    <a:pt x="82423" y="3683000"/>
                    <a:pt x="0" y="3600577"/>
                    <a:pt x="0" y="349885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33" id="33"/>
          <p:cNvGrpSpPr/>
          <p:nvPr/>
        </p:nvGrpSpPr>
        <p:grpSpPr>
          <a:xfrm rot="0">
            <a:off x="1165860" y="6446520"/>
            <a:ext cx="617220" cy="617220"/>
            <a:chOff x="0" y="0"/>
            <a:chExt cx="822960" cy="82296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22960" cy="822960"/>
            </a:xfrm>
            <a:custGeom>
              <a:avLst/>
              <a:gdLst/>
              <a:ahLst/>
              <a:cxnLst/>
              <a:rect r="r" b="b" t="t" l="l"/>
              <a:pathLst>
                <a:path h="822960" w="822960">
                  <a:moveTo>
                    <a:pt x="0" y="411480"/>
                  </a:moveTo>
                  <a:cubicBezTo>
                    <a:pt x="0" y="184277"/>
                    <a:pt x="184277" y="0"/>
                    <a:pt x="411480" y="0"/>
                  </a:cubicBezTo>
                  <a:cubicBezTo>
                    <a:pt x="638683" y="0"/>
                    <a:pt x="822960" y="184277"/>
                    <a:pt x="822960" y="411480"/>
                  </a:cubicBezTo>
                  <a:cubicBezTo>
                    <a:pt x="822960" y="638683"/>
                    <a:pt x="638683" y="822960"/>
                    <a:pt x="411480" y="822960"/>
                  </a:cubicBezTo>
                  <a:cubicBezTo>
                    <a:pt x="184277" y="822960"/>
                    <a:pt x="0" y="638683"/>
                    <a:pt x="0" y="411480"/>
                  </a:cubicBezTo>
                  <a:close/>
                </a:path>
              </a:pathLst>
            </a:custGeom>
            <a:solidFill>
              <a:srgbClr val="00B4D8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1165860" y="6446520"/>
            <a:ext cx="617220" cy="617220"/>
            <a:chOff x="0" y="0"/>
            <a:chExt cx="822960" cy="82296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22960" cy="822960"/>
            </a:xfrm>
            <a:custGeom>
              <a:avLst/>
              <a:gdLst/>
              <a:ahLst/>
              <a:cxnLst/>
              <a:rect r="r" b="b" t="t" l="l"/>
              <a:pathLst>
                <a:path h="822960" w="822960">
                  <a:moveTo>
                    <a:pt x="0" y="0"/>
                  </a:moveTo>
                  <a:lnTo>
                    <a:pt x="822960" y="0"/>
                  </a:lnTo>
                  <a:lnTo>
                    <a:pt x="822960" y="822960"/>
                  </a:lnTo>
                  <a:lnTo>
                    <a:pt x="0" y="8229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19050"/>
              <a:ext cx="822960" cy="84201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700"/>
                </a:lnSpc>
              </a:pPr>
              <a:r>
                <a:rPr lang="en-US" sz="2250" b="true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3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988820" y="6377940"/>
            <a:ext cx="6583680" cy="2194560"/>
            <a:chOff x="0" y="0"/>
            <a:chExt cx="8778240" cy="292608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778240" cy="2926080"/>
            </a:xfrm>
            <a:custGeom>
              <a:avLst/>
              <a:gdLst/>
              <a:ahLst/>
              <a:cxnLst/>
              <a:rect r="r" b="b" t="t" l="l"/>
              <a:pathLst>
                <a:path h="2926080" w="8778240">
                  <a:moveTo>
                    <a:pt x="0" y="0"/>
                  </a:moveTo>
                  <a:lnTo>
                    <a:pt x="8778240" y="0"/>
                  </a:lnTo>
                  <a:lnTo>
                    <a:pt x="8778240" y="2926080"/>
                  </a:lnTo>
                  <a:lnTo>
                    <a:pt x="0" y="2926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455" r="0" b="-8455"/>
              </a:stretch>
            </a:blip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57150"/>
              <a:ext cx="8778240" cy="298323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0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Which of the three career paths, warehouse, freight, or supply chain, fits your strengths best? Why?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9317355" y="6094095"/>
            <a:ext cx="8111490" cy="2762250"/>
            <a:chOff x="0" y="0"/>
            <a:chExt cx="10815320" cy="36830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0815320" cy="3683000"/>
            </a:xfrm>
            <a:custGeom>
              <a:avLst/>
              <a:gdLst/>
              <a:ahLst/>
              <a:cxnLst/>
              <a:rect r="r" b="b" t="t" l="l"/>
              <a:pathLst>
                <a:path h="3683000" w="10815320">
                  <a:moveTo>
                    <a:pt x="0" y="184150"/>
                  </a:moveTo>
                  <a:cubicBezTo>
                    <a:pt x="0" y="82423"/>
                    <a:pt x="82423" y="0"/>
                    <a:pt x="184150" y="0"/>
                  </a:cubicBezTo>
                  <a:lnTo>
                    <a:pt x="10631170" y="0"/>
                  </a:lnTo>
                  <a:cubicBezTo>
                    <a:pt x="10732897" y="0"/>
                    <a:pt x="10815320" y="82423"/>
                    <a:pt x="10815320" y="184150"/>
                  </a:cubicBezTo>
                  <a:lnTo>
                    <a:pt x="10815320" y="3498850"/>
                  </a:lnTo>
                  <a:cubicBezTo>
                    <a:pt x="10815320" y="3600577"/>
                    <a:pt x="10732897" y="3683000"/>
                    <a:pt x="10631170" y="3683000"/>
                  </a:cubicBezTo>
                  <a:lnTo>
                    <a:pt x="184150" y="3683000"/>
                  </a:lnTo>
                  <a:cubicBezTo>
                    <a:pt x="82423" y="3683000"/>
                    <a:pt x="0" y="3600577"/>
                    <a:pt x="0" y="349885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43" id="43"/>
          <p:cNvGrpSpPr/>
          <p:nvPr/>
        </p:nvGrpSpPr>
        <p:grpSpPr>
          <a:xfrm rot="0">
            <a:off x="9669780" y="6446520"/>
            <a:ext cx="617220" cy="617220"/>
            <a:chOff x="0" y="0"/>
            <a:chExt cx="822960" cy="82296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22960" cy="822960"/>
            </a:xfrm>
            <a:custGeom>
              <a:avLst/>
              <a:gdLst/>
              <a:ahLst/>
              <a:cxnLst/>
              <a:rect r="r" b="b" t="t" l="l"/>
              <a:pathLst>
                <a:path h="822960" w="822960">
                  <a:moveTo>
                    <a:pt x="0" y="411480"/>
                  </a:moveTo>
                  <a:cubicBezTo>
                    <a:pt x="0" y="184277"/>
                    <a:pt x="184277" y="0"/>
                    <a:pt x="411480" y="0"/>
                  </a:cubicBezTo>
                  <a:cubicBezTo>
                    <a:pt x="638683" y="0"/>
                    <a:pt x="822960" y="184277"/>
                    <a:pt x="822960" y="411480"/>
                  </a:cubicBezTo>
                  <a:cubicBezTo>
                    <a:pt x="822960" y="638683"/>
                    <a:pt x="638683" y="822960"/>
                    <a:pt x="411480" y="822960"/>
                  </a:cubicBezTo>
                  <a:cubicBezTo>
                    <a:pt x="184277" y="822960"/>
                    <a:pt x="0" y="638683"/>
                    <a:pt x="0" y="411480"/>
                  </a:cubicBezTo>
                  <a:close/>
                </a:path>
              </a:pathLst>
            </a:custGeom>
            <a:solidFill>
              <a:srgbClr val="00B4D8"/>
            </a:solid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9669780" y="6446520"/>
            <a:ext cx="617220" cy="617220"/>
            <a:chOff x="0" y="0"/>
            <a:chExt cx="822960" cy="82296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822960" cy="822960"/>
            </a:xfrm>
            <a:custGeom>
              <a:avLst/>
              <a:gdLst/>
              <a:ahLst/>
              <a:cxnLst/>
              <a:rect r="r" b="b" t="t" l="l"/>
              <a:pathLst>
                <a:path h="822960" w="822960">
                  <a:moveTo>
                    <a:pt x="0" y="0"/>
                  </a:moveTo>
                  <a:lnTo>
                    <a:pt x="822960" y="0"/>
                  </a:lnTo>
                  <a:lnTo>
                    <a:pt x="822960" y="822960"/>
                  </a:lnTo>
                  <a:lnTo>
                    <a:pt x="0" y="8229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19050"/>
              <a:ext cx="822960" cy="84201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700"/>
                </a:lnSpc>
              </a:pPr>
              <a:r>
                <a:rPr lang="en-US" sz="2250" b="true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4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10492740" y="6377940"/>
            <a:ext cx="6583680" cy="2194560"/>
            <a:chOff x="0" y="0"/>
            <a:chExt cx="8778240" cy="292608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8778240" cy="2926080"/>
            </a:xfrm>
            <a:custGeom>
              <a:avLst/>
              <a:gdLst/>
              <a:ahLst/>
              <a:cxnLst/>
              <a:rect r="r" b="b" t="t" l="l"/>
              <a:pathLst>
                <a:path h="2926080" w="8778240">
                  <a:moveTo>
                    <a:pt x="0" y="0"/>
                  </a:moveTo>
                  <a:lnTo>
                    <a:pt x="8778240" y="0"/>
                  </a:lnTo>
                  <a:lnTo>
                    <a:pt x="8778240" y="2926080"/>
                  </a:lnTo>
                  <a:lnTo>
                    <a:pt x="0" y="2926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455" r="0" b="-8455"/>
              </a:stretch>
            </a:blip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57150"/>
              <a:ext cx="8778240" cy="298323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0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What's one skill you already have that would help you succeed in a logistics job?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685800" y="9710928"/>
            <a:ext cx="9601200" cy="411480"/>
            <a:chOff x="0" y="0"/>
            <a:chExt cx="12801600" cy="54864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12801600" cy="548640"/>
            </a:xfrm>
            <a:custGeom>
              <a:avLst/>
              <a:gdLst/>
              <a:ahLst/>
              <a:cxnLst/>
              <a:rect r="r" b="b" t="t" l="l"/>
              <a:pathLst>
                <a:path h="548640" w="12801600">
                  <a:moveTo>
                    <a:pt x="0" y="0"/>
                  </a:moveTo>
                  <a:lnTo>
                    <a:pt x="12801600" y="0"/>
                  </a:lnTo>
                  <a:lnTo>
                    <a:pt x="128016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04650" r="0" b="-404650"/>
              </a:stretch>
            </a:blip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28575"/>
              <a:ext cx="128016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Blueprint30  ·  Intro to Logistics Careers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16915943" y="9710928"/>
            <a:ext cx="685800" cy="411480"/>
            <a:chOff x="0" y="0"/>
            <a:chExt cx="914400" cy="54864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914400" cy="548640"/>
            </a:xfrm>
            <a:custGeom>
              <a:avLst/>
              <a:gdLst/>
              <a:ahLst/>
              <a:cxnLst/>
              <a:rect r="r" b="b" t="t" l="l"/>
              <a:pathLst>
                <a:path h="54864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t="0" r="-26982" b="0"/>
              </a:stretch>
            </a:blip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14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2960" y="617220"/>
            <a:ext cx="10972800" cy="480060"/>
            <a:chOff x="0" y="0"/>
            <a:chExt cx="14630400" cy="6400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630400" cy="640080"/>
            </a:xfrm>
            <a:custGeom>
              <a:avLst/>
              <a:gdLst/>
              <a:ahLst/>
              <a:cxnLst/>
              <a:rect r="r" b="b" t="t" l="l"/>
              <a:pathLst>
                <a:path h="640080" w="14630400">
                  <a:moveTo>
                    <a:pt x="0" y="0"/>
                  </a:moveTo>
                  <a:lnTo>
                    <a:pt x="14630400" y="0"/>
                  </a:lnTo>
                  <a:lnTo>
                    <a:pt x="146304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95372" r="0" b="-39537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63040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b="true" sz="1875" spc="300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ACTIVITY · MYTH VS. FACT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22960" y="1097280"/>
            <a:ext cx="14401800" cy="960120"/>
            <a:chOff x="0" y="0"/>
            <a:chExt cx="19202400" cy="12801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202400" cy="1280160"/>
            </a:xfrm>
            <a:custGeom>
              <a:avLst/>
              <a:gdLst/>
              <a:ahLst/>
              <a:cxnLst/>
              <a:rect r="r" b="b" t="t" l="l"/>
              <a:pathLst>
                <a:path h="1280160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42275" r="0" b="-242275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9202400" cy="12896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759"/>
                </a:lnSpc>
              </a:pPr>
              <a:r>
                <a:rPr lang="en-US" sz="4800" b="true">
                  <a:solidFill>
                    <a:srgbClr val="1A1F2E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Myth vs. Fact Challenge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2960" y="2057400"/>
            <a:ext cx="15773400" cy="617220"/>
            <a:chOff x="0" y="0"/>
            <a:chExt cx="21031200" cy="8229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031200" cy="822960"/>
            </a:xfrm>
            <a:custGeom>
              <a:avLst/>
              <a:gdLst/>
              <a:ahLst/>
              <a:cxnLst/>
              <a:rect r="r" b="b" t="t" l="l"/>
              <a:pathLst>
                <a:path h="822960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822960"/>
                  </a:lnTo>
                  <a:lnTo>
                    <a:pt x="0" y="8229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47950" r="0" b="-44795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21031200" cy="8705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 i="true">
                  <a:solidFill>
                    <a:srgbClr val="5A647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Read each myth. Cover the answer and guess fact or fiction before you check.  ·  Part 1 of 2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2960" y="2948940"/>
            <a:ext cx="8023860" cy="1783080"/>
            <a:chOff x="0" y="0"/>
            <a:chExt cx="10698480" cy="23774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698480" cy="2377440"/>
            </a:xfrm>
            <a:custGeom>
              <a:avLst/>
              <a:gdLst/>
              <a:ahLst/>
              <a:cxnLst/>
              <a:rect r="r" b="b" t="t" l="l"/>
              <a:pathLst>
                <a:path h="2377440" w="1069848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10515600" y="0"/>
                  </a:lnTo>
                  <a:cubicBezTo>
                    <a:pt x="10616565" y="0"/>
                    <a:pt x="10698480" y="81915"/>
                    <a:pt x="10698480" y="182880"/>
                  </a:cubicBezTo>
                  <a:lnTo>
                    <a:pt x="10698480" y="2194560"/>
                  </a:lnTo>
                  <a:cubicBezTo>
                    <a:pt x="10698480" y="2295525"/>
                    <a:pt x="10616565" y="2377440"/>
                    <a:pt x="10515600" y="2377440"/>
                  </a:cubicBezTo>
                  <a:lnTo>
                    <a:pt x="182880" y="2377440"/>
                  </a:lnTo>
                  <a:cubicBezTo>
                    <a:pt x="81915" y="2377440"/>
                    <a:pt x="0" y="2295525"/>
                    <a:pt x="0" y="2194560"/>
                  </a:cubicBezTo>
                  <a:close/>
                </a:path>
              </a:pathLst>
            </a:custGeom>
            <a:solidFill>
              <a:srgbClr val="EEF3FB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165860" y="3154680"/>
            <a:ext cx="7338060" cy="411480"/>
            <a:chOff x="0" y="0"/>
            <a:chExt cx="9784080" cy="54864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784080" cy="548640"/>
            </a:xfrm>
            <a:custGeom>
              <a:avLst/>
              <a:gdLst/>
              <a:ahLst/>
              <a:cxnLst/>
              <a:rect r="r" b="b" t="t" l="l"/>
              <a:pathLst>
                <a:path h="54864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97483" r="0" b="-297483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978408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b="true" sz="1650" spc="225">
                  <a:solidFill>
                    <a:srgbClr val="5A64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MYTH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65860" y="3566160"/>
            <a:ext cx="7338060" cy="1097280"/>
            <a:chOff x="0" y="0"/>
            <a:chExt cx="9784080" cy="146304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784080" cy="1463040"/>
            </a:xfrm>
            <a:custGeom>
              <a:avLst/>
              <a:gdLst/>
              <a:ahLst/>
              <a:cxnLst/>
              <a:rect r="r" b="b" t="t" l="l"/>
              <a:pathLst>
                <a:path h="146304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0306" r="0" b="-80306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9784080" cy="15011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You need a college degree to work in logistics.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9395460" y="2948940"/>
            <a:ext cx="8023860" cy="1783080"/>
            <a:chOff x="0" y="0"/>
            <a:chExt cx="10698480" cy="237744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698480" cy="2377440"/>
            </a:xfrm>
            <a:custGeom>
              <a:avLst/>
              <a:gdLst/>
              <a:ahLst/>
              <a:cxnLst/>
              <a:rect r="r" b="b" t="t" l="l"/>
              <a:pathLst>
                <a:path h="2377440" w="1069848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10515600" y="0"/>
                  </a:lnTo>
                  <a:cubicBezTo>
                    <a:pt x="10616565" y="0"/>
                    <a:pt x="10698480" y="81915"/>
                    <a:pt x="10698480" y="182880"/>
                  </a:cubicBezTo>
                  <a:lnTo>
                    <a:pt x="10698480" y="2194560"/>
                  </a:lnTo>
                  <a:cubicBezTo>
                    <a:pt x="10698480" y="2295525"/>
                    <a:pt x="10616565" y="2377440"/>
                    <a:pt x="10515600" y="2377440"/>
                  </a:cubicBezTo>
                  <a:lnTo>
                    <a:pt x="182880" y="2377440"/>
                  </a:lnTo>
                  <a:cubicBezTo>
                    <a:pt x="81915" y="2377440"/>
                    <a:pt x="0" y="2295525"/>
                    <a:pt x="0" y="2194560"/>
                  </a:cubicBezTo>
                  <a:close/>
                </a:path>
              </a:pathLst>
            </a:custGeom>
            <a:solidFill>
              <a:srgbClr val="E3F6FA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9738360" y="3154680"/>
            <a:ext cx="7338060" cy="411480"/>
            <a:chOff x="0" y="0"/>
            <a:chExt cx="9784080" cy="54864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784080" cy="548640"/>
            </a:xfrm>
            <a:custGeom>
              <a:avLst/>
              <a:gdLst/>
              <a:ahLst/>
              <a:cxnLst/>
              <a:rect r="r" b="b" t="t" l="l"/>
              <a:pathLst>
                <a:path h="54864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97483" r="0" b="-297483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28575"/>
              <a:ext cx="978408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b="true" sz="1650" spc="225">
                  <a:solidFill>
                    <a:srgbClr val="007A9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FACT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9738360" y="3566160"/>
            <a:ext cx="7338060" cy="1097280"/>
            <a:chOff x="0" y="0"/>
            <a:chExt cx="9784080" cy="146304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784080" cy="1463040"/>
            </a:xfrm>
            <a:custGeom>
              <a:avLst/>
              <a:gdLst/>
              <a:ahLst/>
              <a:cxnLst/>
              <a:rect r="r" b="b" t="t" l="l"/>
              <a:pathLst>
                <a:path h="146304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0306" r="0" b="-80306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9784080" cy="15011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Most warehouse and freight jobs only require a high school diploma or GED. Some don't require even that.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822960" y="5006340"/>
            <a:ext cx="8023860" cy="1783080"/>
            <a:chOff x="0" y="0"/>
            <a:chExt cx="10698480" cy="237744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698480" cy="2377440"/>
            </a:xfrm>
            <a:custGeom>
              <a:avLst/>
              <a:gdLst/>
              <a:ahLst/>
              <a:cxnLst/>
              <a:rect r="r" b="b" t="t" l="l"/>
              <a:pathLst>
                <a:path h="2377440" w="1069848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10515600" y="0"/>
                  </a:lnTo>
                  <a:cubicBezTo>
                    <a:pt x="10616565" y="0"/>
                    <a:pt x="10698480" y="81915"/>
                    <a:pt x="10698480" y="182880"/>
                  </a:cubicBezTo>
                  <a:lnTo>
                    <a:pt x="10698480" y="2194560"/>
                  </a:lnTo>
                  <a:cubicBezTo>
                    <a:pt x="10698480" y="2295525"/>
                    <a:pt x="10616565" y="2377440"/>
                    <a:pt x="10515600" y="2377440"/>
                  </a:cubicBezTo>
                  <a:lnTo>
                    <a:pt x="182880" y="2377440"/>
                  </a:lnTo>
                  <a:cubicBezTo>
                    <a:pt x="81915" y="2377440"/>
                    <a:pt x="0" y="2295525"/>
                    <a:pt x="0" y="2194560"/>
                  </a:cubicBezTo>
                  <a:close/>
                </a:path>
              </a:pathLst>
            </a:custGeom>
            <a:solidFill>
              <a:srgbClr val="EEF3FB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1165860" y="5212080"/>
            <a:ext cx="7338060" cy="411480"/>
            <a:chOff x="0" y="0"/>
            <a:chExt cx="9784080" cy="54864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784080" cy="548640"/>
            </a:xfrm>
            <a:custGeom>
              <a:avLst/>
              <a:gdLst/>
              <a:ahLst/>
              <a:cxnLst/>
              <a:rect r="r" b="b" t="t" l="l"/>
              <a:pathLst>
                <a:path h="54864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97483" r="0" b="-297483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978408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b="true" sz="1650" spc="225">
                  <a:solidFill>
                    <a:srgbClr val="5A64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MYTH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165860" y="5623560"/>
            <a:ext cx="7338060" cy="1097280"/>
            <a:chOff x="0" y="0"/>
            <a:chExt cx="9784080" cy="146304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784080" cy="1463040"/>
            </a:xfrm>
            <a:custGeom>
              <a:avLst/>
              <a:gdLst/>
              <a:ahLst/>
              <a:cxnLst/>
              <a:rect r="r" b="b" t="t" l="l"/>
              <a:pathLst>
                <a:path h="146304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0306" r="0" b="-80306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9784080" cy="15011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If you have a felony, no one will hire you.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9395460" y="5006340"/>
            <a:ext cx="8023860" cy="1783080"/>
            <a:chOff x="0" y="0"/>
            <a:chExt cx="10698480" cy="237744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0698480" cy="2377440"/>
            </a:xfrm>
            <a:custGeom>
              <a:avLst/>
              <a:gdLst/>
              <a:ahLst/>
              <a:cxnLst/>
              <a:rect r="r" b="b" t="t" l="l"/>
              <a:pathLst>
                <a:path h="2377440" w="1069848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10515600" y="0"/>
                  </a:lnTo>
                  <a:cubicBezTo>
                    <a:pt x="10616565" y="0"/>
                    <a:pt x="10698480" y="81915"/>
                    <a:pt x="10698480" y="182880"/>
                  </a:cubicBezTo>
                  <a:lnTo>
                    <a:pt x="10698480" y="2194560"/>
                  </a:lnTo>
                  <a:cubicBezTo>
                    <a:pt x="10698480" y="2295525"/>
                    <a:pt x="10616565" y="2377440"/>
                    <a:pt x="10515600" y="2377440"/>
                  </a:cubicBezTo>
                  <a:lnTo>
                    <a:pt x="182880" y="2377440"/>
                  </a:lnTo>
                  <a:cubicBezTo>
                    <a:pt x="81915" y="2377440"/>
                    <a:pt x="0" y="2295525"/>
                    <a:pt x="0" y="2194560"/>
                  </a:cubicBezTo>
                  <a:close/>
                </a:path>
              </a:pathLst>
            </a:custGeom>
            <a:solidFill>
              <a:srgbClr val="E3F6FA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9738360" y="5212080"/>
            <a:ext cx="7338060" cy="411480"/>
            <a:chOff x="0" y="0"/>
            <a:chExt cx="9784080" cy="54864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9784080" cy="548640"/>
            </a:xfrm>
            <a:custGeom>
              <a:avLst/>
              <a:gdLst/>
              <a:ahLst/>
              <a:cxnLst/>
              <a:rect r="r" b="b" t="t" l="l"/>
              <a:pathLst>
                <a:path h="54864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97483" r="0" b="-297483"/>
              </a:stretch>
            </a:blip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28575"/>
              <a:ext cx="978408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b="true" sz="1650" spc="225">
                  <a:solidFill>
                    <a:srgbClr val="007A9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FACT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9738360" y="5623560"/>
            <a:ext cx="7338060" cy="1097280"/>
            <a:chOff x="0" y="0"/>
            <a:chExt cx="9784080" cy="146304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9784080" cy="1463040"/>
            </a:xfrm>
            <a:custGeom>
              <a:avLst/>
              <a:gdLst/>
              <a:ahLst/>
              <a:cxnLst/>
              <a:rect r="r" b="b" t="t" l="l"/>
              <a:pathLst>
                <a:path h="146304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0306" r="0" b="-80306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9784080" cy="15011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Logistics is one of the most accessible industries for returning citizens. Many major employers have fair-chance hiring policies.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822960" y="7063740"/>
            <a:ext cx="8023860" cy="1783080"/>
            <a:chOff x="0" y="0"/>
            <a:chExt cx="10698480" cy="237744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0698480" cy="2377440"/>
            </a:xfrm>
            <a:custGeom>
              <a:avLst/>
              <a:gdLst/>
              <a:ahLst/>
              <a:cxnLst/>
              <a:rect r="r" b="b" t="t" l="l"/>
              <a:pathLst>
                <a:path h="2377440" w="1069848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10515600" y="0"/>
                  </a:lnTo>
                  <a:cubicBezTo>
                    <a:pt x="10616565" y="0"/>
                    <a:pt x="10698480" y="81915"/>
                    <a:pt x="10698480" y="182880"/>
                  </a:cubicBezTo>
                  <a:lnTo>
                    <a:pt x="10698480" y="2194560"/>
                  </a:lnTo>
                  <a:cubicBezTo>
                    <a:pt x="10698480" y="2295525"/>
                    <a:pt x="10616565" y="2377440"/>
                    <a:pt x="10515600" y="2377440"/>
                  </a:cubicBezTo>
                  <a:lnTo>
                    <a:pt x="182880" y="2377440"/>
                  </a:lnTo>
                  <a:cubicBezTo>
                    <a:pt x="81915" y="2377440"/>
                    <a:pt x="0" y="2295525"/>
                    <a:pt x="0" y="2194560"/>
                  </a:cubicBezTo>
                  <a:close/>
                </a:path>
              </a:pathLst>
            </a:custGeom>
            <a:solidFill>
              <a:srgbClr val="EEF3FB"/>
            </a:solid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1165860" y="7269480"/>
            <a:ext cx="7338060" cy="411480"/>
            <a:chOff x="0" y="0"/>
            <a:chExt cx="9784080" cy="54864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9784080" cy="548640"/>
            </a:xfrm>
            <a:custGeom>
              <a:avLst/>
              <a:gdLst/>
              <a:ahLst/>
              <a:cxnLst/>
              <a:rect r="r" b="b" t="t" l="l"/>
              <a:pathLst>
                <a:path h="54864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97483" r="0" b="-297483"/>
              </a:stretch>
            </a:blip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28575"/>
              <a:ext cx="978408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b="true" sz="1650" spc="225">
                  <a:solidFill>
                    <a:srgbClr val="5A64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MYTH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1165860" y="7680960"/>
            <a:ext cx="7338060" cy="1097280"/>
            <a:chOff x="0" y="0"/>
            <a:chExt cx="9784080" cy="146304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9784080" cy="1463040"/>
            </a:xfrm>
            <a:custGeom>
              <a:avLst/>
              <a:gdLst/>
              <a:ahLst/>
              <a:cxnLst/>
              <a:rect r="r" b="b" t="t" l="l"/>
              <a:pathLst>
                <a:path h="146304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0306" r="0" b="-80306"/>
              </a:stretch>
            </a:blip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9784080" cy="15011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Warehouse work is a dead-end job.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9395460" y="7063740"/>
            <a:ext cx="8023860" cy="1783080"/>
            <a:chOff x="0" y="0"/>
            <a:chExt cx="10698480" cy="237744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10698480" cy="2377440"/>
            </a:xfrm>
            <a:custGeom>
              <a:avLst/>
              <a:gdLst/>
              <a:ahLst/>
              <a:cxnLst/>
              <a:rect r="r" b="b" t="t" l="l"/>
              <a:pathLst>
                <a:path h="2377440" w="1069848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10515600" y="0"/>
                  </a:lnTo>
                  <a:cubicBezTo>
                    <a:pt x="10616565" y="0"/>
                    <a:pt x="10698480" y="81915"/>
                    <a:pt x="10698480" y="182880"/>
                  </a:cubicBezTo>
                  <a:lnTo>
                    <a:pt x="10698480" y="2194560"/>
                  </a:lnTo>
                  <a:cubicBezTo>
                    <a:pt x="10698480" y="2295525"/>
                    <a:pt x="10616565" y="2377440"/>
                    <a:pt x="10515600" y="2377440"/>
                  </a:cubicBezTo>
                  <a:lnTo>
                    <a:pt x="182880" y="2377440"/>
                  </a:lnTo>
                  <a:cubicBezTo>
                    <a:pt x="81915" y="2377440"/>
                    <a:pt x="0" y="2295525"/>
                    <a:pt x="0" y="2194560"/>
                  </a:cubicBezTo>
                  <a:close/>
                </a:path>
              </a:pathLst>
            </a:custGeom>
            <a:solidFill>
              <a:srgbClr val="E3F6FA"/>
            </a:solidFill>
          </p:spPr>
        </p:sp>
      </p:grpSp>
      <p:grpSp>
        <p:nvGrpSpPr>
          <p:cNvPr name="Group 53" id="53"/>
          <p:cNvGrpSpPr/>
          <p:nvPr/>
        </p:nvGrpSpPr>
        <p:grpSpPr>
          <a:xfrm rot="0">
            <a:off x="9738360" y="7269480"/>
            <a:ext cx="7338060" cy="411480"/>
            <a:chOff x="0" y="0"/>
            <a:chExt cx="9784080" cy="54864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9784080" cy="548640"/>
            </a:xfrm>
            <a:custGeom>
              <a:avLst/>
              <a:gdLst/>
              <a:ahLst/>
              <a:cxnLst/>
              <a:rect r="r" b="b" t="t" l="l"/>
              <a:pathLst>
                <a:path h="54864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97483" r="0" b="-297483"/>
              </a:stretch>
            </a:blip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28575"/>
              <a:ext cx="978408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b="true" sz="1650" spc="225">
                  <a:solidFill>
                    <a:srgbClr val="007A9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FACT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738360" y="7680960"/>
            <a:ext cx="7338060" cy="1097280"/>
            <a:chOff x="0" y="0"/>
            <a:chExt cx="9784080" cy="146304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9784080" cy="1463040"/>
            </a:xfrm>
            <a:custGeom>
              <a:avLst/>
              <a:gdLst/>
              <a:ahLst/>
              <a:cxnLst/>
              <a:rect r="r" b="b" t="t" l="l"/>
              <a:pathLst>
                <a:path h="146304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0306" r="0" b="-80306"/>
              </a:stretch>
            </a:blip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38100"/>
              <a:ext cx="9784080" cy="15011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Warehouse work is a launchpad. Many supervisors and logistics directors started on the floor.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685800" y="9710928"/>
            <a:ext cx="9601200" cy="411480"/>
            <a:chOff x="0" y="0"/>
            <a:chExt cx="12801600" cy="54864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12801600" cy="548640"/>
            </a:xfrm>
            <a:custGeom>
              <a:avLst/>
              <a:gdLst/>
              <a:ahLst/>
              <a:cxnLst/>
              <a:rect r="r" b="b" t="t" l="l"/>
              <a:pathLst>
                <a:path h="548640" w="12801600">
                  <a:moveTo>
                    <a:pt x="0" y="0"/>
                  </a:moveTo>
                  <a:lnTo>
                    <a:pt x="12801600" y="0"/>
                  </a:lnTo>
                  <a:lnTo>
                    <a:pt x="128016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04650" r="0" b="-404650"/>
              </a:stretch>
            </a:blip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28575"/>
              <a:ext cx="128016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Blueprint30  ·  Intro to Logistics Careers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16915943" y="9710928"/>
            <a:ext cx="685800" cy="411480"/>
            <a:chOff x="0" y="0"/>
            <a:chExt cx="914400" cy="54864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914400" cy="548640"/>
            </a:xfrm>
            <a:custGeom>
              <a:avLst/>
              <a:gdLst/>
              <a:ahLst/>
              <a:cxnLst/>
              <a:rect r="r" b="b" t="t" l="l"/>
              <a:pathLst>
                <a:path h="54864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t="0" r="-26982" b="0"/>
              </a:stretch>
            </a:blip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15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2960" y="617220"/>
            <a:ext cx="10972800" cy="480060"/>
            <a:chOff x="0" y="0"/>
            <a:chExt cx="14630400" cy="6400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630400" cy="640080"/>
            </a:xfrm>
            <a:custGeom>
              <a:avLst/>
              <a:gdLst/>
              <a:ahLst/>
              <a:cxnLst/>
              <a:rect r="r" b="b" t="t" l="l"/>
              <a:pathLst>
                <a:path h="640080" w="14630400">
                  <a:moveTo>
                    <a:pt x="0" y="0"/>
                  </a:moveTo>
                  <a:lnTo>
                    <a:pt x="14630400" y="0"/>
                  </a:lnTo>
                  <a:lnTo>
                    <a:pt x="146304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95372" r="0" b="-39537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63040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b="true" sz="1875" spc="300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ACTIVITY · MYTH VS. FACT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22960" y="1097280"/>
            <a:ext cx="14401800" cy="960120"/>
            <a:chOff x="0" y="0"/>
            <a:chExt cx="19202400" cy="12801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202400" cy="1280160"/>
            </a:xfrm>
            <a:custGeom>
              <a:avLst/>
              <a:gdLst/>
              <a:ahLst/>
              <a:cxnLst/>
              <a:rect r="r" b="b" t="t" l="l"/>
              <a:pathLst>
                <a:path h="1280160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42275" r="0" b="-242275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9202400" cy="12896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759"/>
                </a:lnSpc>
              </a:pPr>
              <a:r>
                <a:rPr lang="en-US" sz="4800" b="true">
                  <a:solidFill>
                    <a:srgbClr val="1A1F2E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Myth vs. Fact Challenge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2960" y="2057400"/>
            <a:ext cx="15773400" cy="617220"/>
            <a:chOff x="0" y="0"/>
            <a:chExt cx="21031200" cy="8229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031200" cy="822960"/>
            </a:xfrm>
            <a:custGeom>
              <a:avLst/>
              <a:gdLst/>
              <a:ahLst/>
              <a:cxnLst/>
              <a:rect r="r" b="b" t="t" l="l"/>
              <a:pathLst>
                <a:path h="822960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822960"/>
                  </a:lnTo>
                  <a:lnTo>
                    <a:pt x="0" y="8229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47950" r="0" b="-44795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21031200" cy="8705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 i="true">
                  <a:solidFill>
                    <a:srgbClr val="5A647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Read each myth. Cover the answer and guess fact or fiction before you check.  ·  Part 2 of 2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2960" y="2948940"/>
            <a:ext cx="8023860" cy="1783080"/>
            <a:chOff x="0" y="0"/>
            <a:chExt cx="10698480" cy="23774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698480" cy="2377440"/>
            </a:xfrm>
            <a:custGeom>
              <a:avLst/>
              <a:gdLst/>
              <a:ahLst/>
              <a:cxnLst/>
              <a:rect r="r" b="b" t="t" l="l"/>
              <a:pathLst>
                <a:path h="2377440" w="1069848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10515600" y="0"/>
                  </a:lnTo>
                  <a:cubicBezTo>
                    <a:pt x="10616565" y="0"/>
                    <a:pt x="10698480" y="81915"/>
                    <a:pt x="10698480" y="182880"/>
                  </a:cubicBezTo>
                  <a:lnTo>
                    <a:pt x="10698480" y="2194560"/>
                  </a:lnTo>
                  <a:cubicBezTo>
                    <a:pt x="10698480" y="2295525"/>
                    <a:pt x="10616565" y="2377440"/>
                    <a:pt x="10515600" y="2377440"/>
                  </a:cubicBezTo>
                  <a:lnTo>
                    <a:pt x="182880" y="2377440"/>
                  </a:lnTo>
                  <a:cubicBezTo>
                    <a:pt x="81915" y="2377440"/>
                    <a:pt x="0" y="2295525"/>
                    <a:pt x="0" y="2194560"/>
                  </a:cubicBezTo>
                  <a:close/>
                </a:path>
              </a:pathLst>
            </a:custGeom>
            <a:solidFill>
              <a:srgbClr val="EEF3FB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165860" y="3154680"/>
            <a:ext cx="7338060" cy="411480"/>
            <a:chOff x="0" y="0"/>
            <a:chExt cx="9784080" cy="54864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784080" cy="548640"/>
            </a:xfrm>
            <a:custGeom>
              <a:avLst/>
              <a:gdLst/>
              <a:ahLst/>
              <a:cxnLst/>
              <a:rect r="r" b="b" t="t" l="l"/>
              <a:pathLst>
                <a:path h="54864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97483" r="0" b="-297483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978408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b="true" sz="1650" spc="225">
                  <a:solidFill>
                    <a:srgbClr val="5A64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MYTH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65860" y="3566160"/>
            <a:ext cx="7338060" cy="1097280"/>
            <a:chOff x="0" y="0"/>
            <a:chExt cx="9784080" cy="146304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784080" cy="1463040"/>
            </a:xfrm>
            <a:custGeom>
              <a:avLst/>
              <a:gdLst/>
              <a:ahLst/>
              <a:cxnLst/>
              <a:rect r="r" b="b" t="t" l="l"/>
              <a:pathLst>
                <a:path h="146304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0306" r="0" b="-80306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9784080" cy="15011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You need to own a truck or have a CDL to work in freight.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9395460" y="2948940"/>
            <a:ext cx="8023860" cy="1783080"/>
            <a:chOff x="0" y="0"/>
            <a:chExt cx="10698480" cy="237744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698480" cy="2377440"/>
            </a:xfrm>
            <a:custGeom>
              <a:avLst/>
              <a:gdLst/>
              <a:ahLst/>
              <a:cxnLst/>
              <a:rect r="r" b="b" t="t" l="l"/>
              <a:pathLst>
                <a:path h="2377440" w="1069848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10515600" y="0"/>
                  </a:lnTo>
                  <a:cubicBezTo>
                    <a:pt x="10616565" y="0"/>
                    <a:pt x="10698480" y="81915"/>
                    <a:pt x="10698480" y="182880"/>
                  </a:cubicBezTo>
                  <a:lnTo>
                    <a:pt x="10698480" y="2194560"/>
                  </a:lnTo>
                  <a:cubicBezTo>
                    <a:pt x="10698480" y="2295525"/>
                    <a:pt x="10616565" y="2377440"/>
                    <a:pt x="10515600" y="2377440"/>
                  </a:cubicBezTo>
                  <a:lnTo>
                    <a:pt x="182880" y="2377440"/>
                  </a:lnTo>
                  <a:cubicBezTo>
                    <a:pt x="81915" y="2377440"/>
                    <a:pt x="0" y="2295525"/>
                    <a:pt x="0" y="2194560"/>
                  </a:cubicBezTo>
                  <a:close/>
                </a:path>
              </a:pathLst>
            </a:custGeom>
            <a:solidFill>
              <a:srgbClr val="E3F6FA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9738360" y="3154680"/>
            <a:ext cx="7338060" cy="411480"/>
            <a:chOff x="0" y="0"/>
            <a:chExt cx="9784080" cy="54864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784080" cy="548640"/>
            </a:xfrm>
            <a:custGeom>
              <a:avLst/>
              <a:gdLst/>
              <a:ahLst/>
              <a:cxnLst/>
              <a:rect r="r" b="b" t="t" l="l"/>
              <a:pathLst>
                <a:path h="54864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97483" r="0" b="-297483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28575"/>
              <a:ext cx="978408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b="true" sz="1650" spc="225">
                  <a:solidFill>
                    <a:srgbClr val="007A9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FACT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9738360" y="3566160"/>
            <a:ext cx="7338060" cy="1097280"/>
            <a:chOff x="0" y="0"/>
            <a:chExt cx="9784080" cy="146304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784080" cy="1463040"/>
            </a:xfrm>
            <a:custGeom>
              <a:avLst/>
              <a:gdLst/>
              <a:ahLst/>
              <a:cxnLst/>
              <a:rect r="r" b="b" t="t" l="l"/>
              <a:pathLst>
                <a:path h="146304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0306" r="0" b="-80306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9784080" cy="15011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Many freight roles like dispatcher, dock worker, and freight broker don't require a CDL at all.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822960" y="5006340"/>
            <a:ext cx="8023860" cy="1783080"/>
            <a:chOff x="0" y="0"/>
            <a:chExt cx="10698480" cy="237744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698480" cy="2377440"/>
            </a:xfrm>
            <a:custGeom>
              <a:avLst/>
              <a:gdLst/>
              <a:ahLst/>
              <a:cxnLst/>
              <a:rect r="r" b="b" t="t" l="l"/>
              <a:pathLst>
                <a:path h="2377440" w="1069848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10515600" y="0"/>
                  </a:lnTo>
                  <a:cubicBezTo>
                    <a:pt x="10616565" y="0"/>
                    <a:pt x="10698480" y="81915"/>
                    <a:pt x="10698480" y="182880"/>
                  </a:cubicBezTo>
                  <a:lnTo>
                    <a:pt x="10698480" y="2194560"/>
                  </a:lnTo>
                  <a:cubicBezTo>
                    <a:pt x="10698480" y="2295525"/>
                    <a:pt x="10616565" y="2377440"/>
                    <a:pt x="10515600" y="2377440"/>
                  </a:cubicBezTo>
                  <a:lnTo>
                    <a:pt x="182880" y="2377440"/>
                  </a:lnTo>
                  <a:cubicBezTo>
                    <a:pt x="81915" y="2377440"/>
                    <a:pt x="0" y="2295525"/>
                    <a:pt x="0" y="2194560"/>
                  </a:cubicBezTo>
                  <a:close/>
                </a:path>
              </a:pathLst>
            </a:custGeom>
            <a:solidFill>
              <a:srgbClr val="EEF3FB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1165860" y="5212080"/>
            <a:ext cx="7338060" cy="411480"/>
            <a:chOff x="0" y="0"/>
            <a:chExt cx="9784080" cy="54864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784080" cy="548640"/>
            </a:xfrm>
            <a:custGeom>
              <a:avLst/>
              <a:gdLst/>
              <a:ahLst/>
              <a:cxnLst/>
              <a:rect r="r" b="b" t="t" l="l"/>
              <a:pathLst>
                <a:path h="54864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97483" r="0" b="-297483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978408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b="true" sz="1650" spc="225">
                  <a:solidFill>
                    <a:srgbClr val="5A64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MYTH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165860" y="5623560"/>
            <a:ext cx="7338060" cy="1097280"/>
            <a:chOff x="0" y="0"/>
            <a:chExt cx="9784080" cy="146304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784080" cy="1463040"/>
            </a:xfrm>
            <a:custGeom>
              <a:avLst/>
              <a:gdLst/>
              <a:ahLst/>
              <a:cxnLst/>
              <a:rect r="r" b="b" t="t" l="l"/>
              <a:pathLst>
                <a:path h="146304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0306" r="0" b="-80306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9784080" cy="15011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Certifications take years to earn.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9395460" y="5006340"/>
            <a:ext cx="8023860" cy="1783080"/>
            <a:chOff x="0" y="0"/>
            <a:chExt cx="10698480" cy="237744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0698480" cy="2377440"/>
            </a:xfrm>
            <a:custGeom>
              <a:avLst/>
              <a:gdLst/>
              <a:ahLst/>
              <a:cxnLst/>
              <a:rect r="r" b="b" t="t" l="l"/>
              <a:pathLst>
                <a:path h="2377440" w="1069848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10515600" y="0"/>
                  </a:lnTo>
                  <a:cubicBezTo>
                    <a:pt x="10616565" y="0"/>
                    <a:pt x="10698480" y="81915"/>
                    <a:pt x="10698480" y="182880"/>
                  </a:cubicBezTo>
                  <a:lnTo>
                    <a:pt x="10698480" y="2194560"/>
                  </a:lnTo>
                  <a:cubicBezTo>
                    <a:pt x="10698480" y="2295525"/>
                    <a:pt x="10616565" y="2377440"/>
                    <a:pt x="10515600" y="2377440"/>
                  </a:cubicBezTo>
                  <a:lnTo>
                    <a:pt x="182880" y="2377440"/>
                  </a:lnTo>
                  <a:cubicBezTo>
                    <a:pt x="81915" y="2377440"/>
                    <a:pt x="0" y="2295525"/>
                    <a:pt x="0" y="2194560"/>
                  </a:cubicBezTo>
                  <a:close/>
                </a:path>
              </a:pathLst>
            </a:custGeom>
            <a:solidFill>
              <a:srgbClr val="E3F6FA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9738360" y="5212080"/>
            <a:ext cx="7338060" cy="411480"/>
            <a:chOff x="0" y="0"/>
            <a:chExt cx="9784080" cy="54864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9784080" cy="548640"/>
            </a:xfrm>
            <a:custGeom>
              <a:avLst/>
              <a:gdLst/>
              <a:ahLst/>
              <a:cxnLst/>
              <a:rect r="r" b="b" t="t" l="l"/>
              <a:pathLst>
                <a:path h="54864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97483" r="0" b="-297483"/>
              </a:stretch>
            </a:blip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28575"/>
              <a:ext cx="978408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b="true" sz="1650" spc="225">
                  <a:solidFill>
                    <a:srgbClr val="007A9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FACT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9738360" y="5623560"/>
            <a:ext cx="7338060" cy="1097280"/>
            <a:chOff x="0" y="0"/>
            <a:chExt cx="9784080" cy="146304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9784080" cy="1463040"/>
            </a:xfrm>
            <a:custGeom>
              <a:avLst/>
              <a:gdLst/>
              <a:ahLst/>
              <a:cxnLst/>
              <a:rect r="r" b="b" t="t" l="l"/>
              <a:pathLst>
                <a:path h="146304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0306" r="0" b="-80306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9784080" cy="15011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 forklift certification takes 1 to 3 days. OSHA 10 can be completed online in about 10 hours.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822960" y="7063740"/>
            <a:ext cx="8023860" cy="1783080"/>
            <a:chOff x="0" y="0"/>
            <a:chExt cx="10698480" cy="237744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0698480" cy="2377440"/>
            </a:xfrm>
            <a:custGeom>
              <a:avLst/>
              <a:gdLst/>
              <a:ahLst/>
              <a:cxnLst/>
              <a:rect r="r" b="b" t="t" l="l"/>
              <a:pathLst>
                <a:path h="2377440" w="1069848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10515600" y="0"/>
                  </a:lnTo>
                  <a:cubicBezTo>
                    <a:pt x="10616565" y="0"/>
                    <a:pt x="10698480" y="81915"/>
                    <a:pt x="10698480" y="182880"/>
                  </a:cubicBezTo>
                  <a:lnTo>
                    <a:pt x="10698480" y="2194560"/>
                  </a:lnTo>
                  <a:cubicBezTo>
                    <a:pt x="10698480" y="2295525"/>
                    <a:pt x="10616565" y="2377440"/>
                    <a:pt x="10515600" y="2377440"/>
                  </a:cubicBezTo>
                  <a:lnTo>
                    <a:pt x="182880" y="2377440"/>
                  </a:lnTo>
                  <a:cubicBezTo>
                    <a:pt x="81915" y="2377440"/>
                    <a:pt x="0" y="2295525"/>
                    <a:pt x="0" y="2194560"/>
                  </a:cubicBezTo>
                  <a:close/>
                </a:path>
              </a:pathLst>
            </a:custGeom>
            <a:solidFill>
              <a:srgbClr val="EEF3FB"/>
            </a:solid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1165860" y="7269480"/>
            <a:ext cx="7338060" cy="411480"/>
            <a:chOff x="0" y="0"/>
            <a:chExt cx="9784080" cy="54864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9784080" cy="548640"/>
            </a:xfrm>
            <a:custGeom>
              <a:avLst/>
              <a:gdLst/>
              <a:ahLst/>
              <a:cxnLst/>
              <a:rect r="r" b="b" t="t" l="l"/>
              <a:pathLst>
                <a:path h="54864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97483" r="0" b="-297483"/>
              </a:stretch>
            </a:blip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28575"/>
              <a:ext cx="978408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b="true" sz="1650" spc="225">
                  <a:solidFill>
                    <a:srgbClr val="5A647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MYTH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1165860" y="7680960"/>
            <a:ext cx="7338060" cy="1097280"/>
            <a:chOff x="0" y="0"/>
            <a:chExt cx="9784080" cy="146304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9784080" cy="1463040"/>
            </a:xfrm>
            <a:custGeom>
              <a:avLst/>
              <a:gdLst/>
              <a:ahLst/>
              <a:cxnLst/>
              <a:rect r="r" b="b" t="t" l="l"/>
              <a:pathLst>
                <a:path h="146304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0306" r="0" b="-80306"/>
              </a:stretch>
            </a:blip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9784080" cy="15011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Supply chain jobs are only for people with business degrees.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9395460" y="7063740"/>
            <a:ext cx="8023860" cy="1783080"/>
            <a:chOff x="0" y="0"/>
            <a:chExt cx="10698480" cy="237744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10698480" cy="2377440"/>
            </a:xfrm>
            <a:custGeom>
              <a:avLst/>
              <a:gdLst/>
              <a:ahLst/>
              <a:cxnLst/>
              <a:rect r="r" b="b" t="t" l="l"/>
              <a:pathLst>
                <a:path h="2377440" w="1069848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10515600" y="0"/>
                  </a:lnTo>
                  <a:cubicBezTo>
                    <a:pt x="10616565" y="0"/>
                    <a:pt x="10698480" y="81915"/>
                    <a:pt x="10698480" y="182880"/>
                  </a:cubicBezTo>
                  <a:lnTo>
                    <a:pt x="10698480" y="2194560"/>
                  </a:lnTo>
                  <a:cubicBezTo>
                    <a:pt x="10698480" y="2295525"/>
                    <a:pt x="10616565" y="2377440"/>
                    <a:pt x="10515600" y="2377440"/>
                  </a:cubicBezTo>
                  <a:lnTo>
                    <a:pt x="182880" y="2377440"/>
                  </a:lnTo>
                  <a:cubicBezTo>
                    <a:pt x="81915" y="2377440"/>
                    <a:pt x="0" y="2295525"/>
                    <a:pt x="0" y="2194560"/>
                  </a:cubicBezTo>
                  <a:close/>
                </a:path>
              </a:pathLst>
            </a:custGeom>
            <a:solidFill>
              <a:srgbClr val="E3F6FA"/>
            </a:solidFill>
          </p:spPr>
        </p:sp>
      </p:grpSp>
      <p:grpSp>
        <p:nvGrpSpPr>
          <p:cNvPr name="Group 53" id="53"/>
          <p:cNvGrpSpPr/>
          <p:nvPr/>
        </p:nvGrpSpPr>
        <p:grpSpPr>
          <a:xfrm rot="0">
            <a:off x="9738360" y="7269480"/>
            <a:ext cx="7338060" cy="411480"/>
            <a:chOff x="0" y="0"/>
            <a:chExt cx="9784080" cy="54864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9784080" cy="548640"/>
            </a:xfrm>
            <a:custGeom>
              <a:avLst/>
              <a:gdLst/>
              <a:ahLst/>
              <a:cxnLst/>
              <a:rect r="r" b="b" t="t" l="l"/>
              <a:pathLst>
                <a:path h="54864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97483" r="0" b="-297483"/>
              </a:stretch>
            </a:blip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28575"/>
              <a:ext cx="978408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b="true" sz="1650" spc="225">
                  <a:solidFill>
                    <a:srgbClr val="007A9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FACT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738360" y="7680960"/>
            <a:ext cx="7338060" cy="1097280"/>
            <a:chOff x="0" y="0"/>
            <a:chExt cx="9784080" cy="146304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9784080" cy="1463040"/>
            </a:xfrm>
            <a:custGeom>
              <a:avLst/>
              <a:gdLst/>
              <a:ahLst/>
              <a:cxnLst/>
              <a:rect r="r" b="b" t="t" l="l"/>
              <a:pathLst>
                <a:path h="1463040" w="9784080">
                  <a:moveTo>
                    <a:pt x="0" y="0"/>
                  </a:moveTo>
                  <a:lnTo>
                    <a:pt x="9784080" y="0"/>
                  </a:lnTo>
                  <a:lnTo>
                    <a:pt x="978408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0306" r="0" b="-80306"/>
              </a:stretch>
            </a:blip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38100"/>
              <a:ext cx="9784080" cy="15011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Entry-level roles like inventory clerk need only a high school diploma. Many analysts started in the warehouse.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685800" y="9710928"/>
            <a:ext cx="9601200" cy="411480"/>
            <a:chOff x="0" y="0"/>
            <a:chExt cx="12801600" cy="54864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12801600" cy="548640"/>
            </a:xfrm>
            <a:custGeom>
              <a:avLst/>
              <a:gdLst/>
              <a:ahLst/>
              <a:cxnLst/>
              <a:rect r="r" b="b" t="t" l="l"/>
              <a:pathLst>
                <a:path h="548640" w="12801600">
                  <a:moveTo>
                    <a:pt x="0" y="0"/>
                  </a:moveTo>
                  <a:lnTo>
                    <a:pt x="12801600" y="0"/>
                  </a:lnTo>
                  <a:lnTo>
                    <a:pt x="128016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04650" r="0" b="-404650"/>
              </a:stretch>
            </a:blip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28575"/>
              <a:ext cx="128016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Blueprint30  ·  Intro to Logistics Careers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16915943" y="9710928"/>
            <a:ext cx="685800" cy="411480"/>
            <a:chOff x="0" y="0"/>
            <a:chExt cx="914400" cy="54864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914400" cy="548640"/>
            </a:xfrm>
            <a:custGeom>
              <a:avLst/>
              <a:gdLst/>
              <a:ahLst/>
              <a:cxnLst/>
              <a:rect r="r" b="b" t="t" l="l"/>
              <a:pathLst>
                <a:path h="54864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t="0" r="-26982" b="0"/>
              </a:stretch>
            </a:blip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16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2960" y="617220"/>
            <a:ext cx="10972800" cy="480060"/>
            <a:chOff x="0" y="0"/>
            <a:chExt cx="14630400" cy="6400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630400" cy="640080"/>
            </a:xfrm>
            <a:custGeom>
              <a:avLst/>
              <a:gdLst/>
              <a:ahLst/>
              <a:cxnLst/>
              <a:rect r="r" b="b" t="t" l="l"/>
              <a:pathLst>
                <a:path h="640080" w="14630400">
                  <a:moveTo>
                    <a:pt x="0" y="0"/>
                  </a:moveTo>
                  <a:lnTo>
                    <a:pt x="14630400" y="0"/>
                  </a:lnTo>
                  <a:lnTo>
                    <a:pt x="146304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95372" r="0" b="-39537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63040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b="true" sz="1875" spc="300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ACTIVITY · GLOSSARY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22960" y="1097280"/>
            <a:ext cx="14401800" cy="960120"/>
            <a:chOff x="0" y="0"/>
            <a:chExt cx="19202400" cy="12801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202400" cy="1280160"/>
            </a:xfrm>
            <a:custGeom>
              <a:avLst/>
              <a:gdLst/>
              <a:ahLst/>
              <a:cxnLst/>
              <a:rect r="r" b="b" t="t" l="l"/>
              <a:pathLst>
                <a:path h="1280160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42275" r="0" b="-242275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9202400" cy="12896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759"/>
                </a:lnSpc>
              </a:pPr>
              <a:r>
                <a:rPr lang="en-US" sz="4800" b="true">
                  <a:solidFill>
                    <a:srgbClr val="1A1F2E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Key Terms to Know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2960" y="2057400"/>
            <a:ext cx="15773400" cy="617220"/>
            <a:chOff x="0" y="0"/>
            <a:chExt cx="21031200" cy="8229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031200" cy="822960"/>
            </a:xfrm>
            <a:custGeom>
              <a:avLst/>
              <a:gdLst/>
              <a:ahLst/>
              <a:cxnLst/>
              <a:rect r="r" b="b" t="t" l="l"/>
              <a:pathLst>
                <a:path h="822960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822960"/>
                  </a:lnTo>
                  <a:lnTo>
                    <a:pt x="0" y="8229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47950" r="0" b="-44795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21031200" cy="8705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Ten words you'll hear on the job. Learn them now so they're not new to you on day one.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2960" y="2948940"/>
            <a:ext cx="8092440" cy="411480"/>
            <a:chOff x="0" y="0"/>
            <a:chExt cx="10789920" cy="5486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789920" cy="548640"/>
            </a:xfrm>
            <a:custGeom>
              <a:avLst/>
              <a:gdLst/>
              <a:ahLst/>
              <a:cxnLst/>
              <a:rect r="r" b="b" t="t" l="l"/>
              <a:pathLst>
                <a:path h="5486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3205" r="0" b="-333205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078992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30"/>
                </a:lnSpc>
              </a:pPr>
              <a:r>
                <a:rPr lang="en-US" sz="2025" b="true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3PL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22960" y="3360420"/>
            <a:ext cx="8092440" cy="754380"/>
            <a:chOff x="0" y="0"/>
            <a:chExt cx="10789920" cy="100584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789920" cy="1005840"/>
            </a:xfrm>
            <a:custGeom>
              <a:avLst/>
              <a:gdLst/>
              <a:ahLst/>
              <a:cxnLst/>
              <a:rect r="r" b="b" t="t" l="l"/>
              <a:pathLst>
                <a:path h="10058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9021" r="0" b="-159021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10789920" cy="10344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49"/>
                </a:lnSpc>
              </a:pPr>
              <a:r>
                <a:rPr lang="en-US" sz="16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 company that handles logistics services, like warehousing or shipping, for other businesses.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22960" y="4293108"/>
            <a:ext cx="8092440" cy="411480"/>
            <a:chOff x="0" y="0"/>
            <a:chExt cx="10789920" cy="54864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789920" cy="548640"/>
            </a:xfrm>
            <a:custGeom>
              <a:avLst/>
              <a:gdLst/>
              <a:ahLst/>
              <a:cxnLst/>
              <a:rect r="r" b="b" t="t" l="l"/>
              <a:pathLst>
                <a:path h="5486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3205" r="0" b="-333205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078992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30"/>
                </a:lnSpc>
              </a:pPr>
              <a:r>
                <a:rPr lang="en-US" sz="2025" b="true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Dispatcher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822960" y="4704588"/>
            <a:ext cx="8092440" cy="754380"/>
            <a:chOff x="0" y="0"/>
            <a:chExt cx="10789920" cy="100584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789920" cy="1005840"/>
            </a:xfrm>
            <a:custGeom>
              <a:avLst/>
              <a:gdLst/>
              <a:ahLst/>
              <a:cxnLst/>
              <a:rect r="r" b="b" t="t" l="l"/>
              <a:pathLst>
                <a:path h="10058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9021" r="0" b="-159021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10789920" cy="10344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49"/>
                </a:lnSpc>
              </a:pPr>
              <a:r>
                <a:rPr lang="en-US" sz="16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Assigns loads to drivers and tracks shipments in real time.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822960" y="5637276"/>
            <a:ext cx="8092440" cy="411480"/>
            <a:chOff x="0" y="0"/>
            <a:chExt cx="10789920" cy="54864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789920" cy="548640"/>
            </a:xfrm>
            <a:custGeom>
              <a:avLst/>
              <a:gdLst/>
              <a:ahLst/>
              <a:cxnLst/>
              <a:rect r="r" b="b" t="t" l="l"/>
              <a:pathLst>
                <a:path h="5486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3205" r="0" b="-333205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078992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30"/>
                </a:lnSpc>
              </a:pPr>
              <a:r>
                <a:rPr lang="en-US" sz="2025" b="true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Fair-Chance Employer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822960" y="6048756"/>
            <a:ext cx="8092440" cy="754380"/>
            <a:chOff x="0" y="0"/>
            <a:chExt cx="10789920" cy="100584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0789920" cy="1005840"/>
            </a:xfrm>
            <a:custGeom>
              <a:avLst/>
              <a:gdLst/>
              <a:ahLst/>
              <a:cxnLst/>
              <a:rect r="r" b="b" t="t" l="l"/>
              <a:pathLst>
                <a:path h="10058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9021" r="0" b="-159021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10789920" cy="10344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49"/>
                </a:lnSpc>
              </a:pPr>
              <a:r>
                <a:rPr lang="en-US" sz="16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 company that considers job applicants with a criminal record.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822960" y="6981444"/>
            <a:ext cx="8092440" cy="411480"/>
            <a:chOff x="0" y="0"/>
            <a:chExt cx="10789920" cy="54864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789920" cy="548640"/>
            </a:xfrm>
            <a:custGeom>
              <a:avLst/>
              <a:gdLst/>
              <a:ahLst/>
              <a:cxnLst/>
              <a:rect r="r" b="b" t="t" l="l"/>
              <a:pathLst>
                <a:path h="5486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3205" r="0" b="-333205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1078992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30"/>
                </a:lnSpc>
              </a:pPr>
              <a:r>
                <a:rPr lang="en-US" sz="2025" b="true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FMCSA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22960" y="7392924"/>
            <a:ext cx="8092440" cy="754380"/>
            <a:chOff x="0" y="0"/>
            <a:chExt cx="10789920" cy="100584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0789920" cy="1005840"/>
            </a:xfrm>
            <a:custGeom>
              <a:avLst/>
              <a:gdLst/>
              <a:ahLst/>
              <a:cxnLst/>
              <a:rect r="r" b="b" t="t" l="l"/>
              <a:pathLst>
                <a:path h="10058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9021" r="0" b="-159021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10789920" cy="10344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49"/>
                </a:lnSpc>
              </a:pPr>
              <a:r>
                <a:rPr lang="en-US" sz="16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The federal agency that regulates trucking and CDL rules.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822960" y="8325612"/>
            <a:ext cx="8092440" cy="411480"/>
            <a:chOff x="0" y="0"/>
            <a:chExt cx="10789920" cy="54864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0789920" cy="548640"/>
            </a:xfrm>
            <a:custGeom>
              <a:avLst/>
              <a:gdLst/>
              <a:ahLst/>
              <a:cxnLst/>
              <a:rect r="r" b="b" t="t" l="l"/>
              <a:pathLst>
                <a:path h="5486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3205" r="0" b="-333205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1078992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30"/>
                </a:lnSpc>
              </a:pPr>
              <a:r>
                <a:rPr lang="en-US" sz="2025" b="true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Freight Broker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822960" y="8737092"/>
            <a:ext cx="8092440" cy="754380"/>
            <a:chOff x="0" y="0"/>
            <a:chExt cx="10789920" cy="100584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0789920" cy="1005840"/>
            </a:xfrm>
            <a:custGeom>
              <a:avLst/>
              <a:gdLst/>
              <a:ahLst/>
              <a:cxnLst/>
              <a:rect r="r" b="b" t="t" l="l"/>
              <a:pathLst>
                <a:path h="10058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9021" r="0" b="-159021"/>
              </a:stretch>
            </a:blip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28575"/>
              <a:ext cx="10789920" cy="10344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49"/>
                </a:lnSpc>
              </a:pPr>
              <a:r>
                <a:rPr lang="en-US" sz="16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Connects shippers who have goods with carriers who can move them.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9326880" y="2948940"/>
            <a:ext cx="8092440" cy="411480"/>
            <a:chOff x="0" y="0"/>
            <a:chExt cx="10789920" cy="54864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0789920" cy="548640"/>
            </a:xfrm>
            <a:custGeom>
              <a:avLst/>
              <a:gdLst/>
              <a:ahLst/>
              <a:cxnLst/>
              <a:rect r="r" b="b" t="t" l="l"/>
              <a:pathLst>
                <a:path h="5486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3205" r="0" b="-333205"/>
              </a:stretch>
            </a:blip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1078992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30"/>
                </a:lnSpc>
              </a:pPr>
              <a:r>
                <a:rPr lang="en-US" sz="2025" b="true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Inventory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9326880" y="3360420"/>
            <a:ext cx="8092440" cy="754380"/>
            <a:chOff x="0" y="0"/>
            <a:chExt cx="10789920" cy="100584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0789920" cy="1005840"/>
            </a:xfrm>
            <a:custGeom>
              <a:avLst/>
              <a:gdLst/>
              <a:ahLst/>
              <a:cxnLst/>
              <a:rect r="r" b="b" t="t" l="l"/>
              <a:pathLst>
                <a:path h="10058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9021" r="0" b="-159021"/>
              </a:stretch>
            </a:blip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28575"/>
              <a:ext cx="10789920" cy="10344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49"/>
                </a:lnSpc>
              </a:pPr>
              <a:r>
                <a:rPr lang="en-US" sz="16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The products a business currently has in stock.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9326880" y="4293108"/>
            <a:ext cx="8092440" cy="411480"/>
            <a:chOff x="0" y="0"/>
            <a:chExt cx="10789920" cy="54864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0789920" cy="548640"/>
            </a:xfrm>
            <a:custGeom>
              <a:avLst/>
              <a:gdLst/>
              <a:ahLst/>
              <a:cxnLst/>
              <a:rect r="r" b="b" t="t" l="l"/>
              <a:pathLst>
                <a:path h="5486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3205" r="0" b="-333205"/>
              </a:stretch>
            </a:blip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38100"/>
              <a:ext cx="1078992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30"/>
                </a:lnSpc>
              </a:pPr>
              <a:r>
                <a:rPr lang="en-US" sz="2025" b="true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OSHA 10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9326880" y="4704588"/>
            <a:ext cx="8092440" cy="754380"/>
            <a:chOff x="0" y="0"/>
            <a:chExt cx="10789920" cy="100584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10789920" cy="1005840"/>
            </a:xfrm>
            <a:custGeom>
              <a:avLst/>
              <a:gdLst/>
              <a:ahLst/>
              <a:cxnLst/>
              <a:rect r="r" b="b" t="t" l="l"/>
              <a:pathLst>
                <a:path h="10058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9021" r="0" b="-159021"/>
              </a:stretch>
            </a:blip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28575"/>
              <a:ext cx="10789920" cy="10344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49"/>
                </a:lnSpc>
              </a:pPr>
              <a:r>
                <a:rPr lang="en-US" sz="16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 10-hour workplace safety certification course.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9326880" y="5637276"/>
            <a:ext cx="8092440" cy="411480"/>
            <a:chOff x="0" y="0"/>
            <a:chExt cx="10789920" cy="54864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10789920" cy="548640"/>
            </a:xfrm>
            <a:custGeom>
              <a:avLst/>
              <a:gdLst/>
              <a:ahLst/>
              <a:cxnLst/>
              <a:rect r="r" b="b" t="t" l="l"/>
              <a:pathLst>
                <a:path h="5486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3205" r="0" b="-333205"/>
              </a:stretch>
            </a:blip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38100"/>
              <a:ext cx="1078992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30"/>
                </a:lnSpc>
              </a:pPr>
              <a:r>
                <a:rPr lang="en-US" sz="2025" b="true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Supply Chain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326880" y="6048756"/>
            <a:ext cx="8092440" cy="754380"/>
            <a:chOff x="0" y="0"/>
            <a:chExt cx="10789920" cy="100584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10789920" cy="1005840"/>
            </a:xfrm>
            <a:custGeom>
              <a:avLst/>
              <a:gdLst/>
              <a:ahLst/>
              <a:cxnLst/>
              <a:rect r="r" b="b" t="t" l="l"/>
              <a:pathLst>
                <a:path h="10058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9021" r="0" b="-159021"/>
              </a:stretch>
            </a:blip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28575"/>
              <a:ext cx="10789920" cy="10344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49"/>
                </a:lnSpc>
              </a:pPr>
              <a:r>
                <a:rPr lang="en-US" sz="16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The full process of getting a product from the maker to the customer.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9326880" y="6981444"/>
            <a:ext cx="8092440" cy="411480"/>
            <a:chOff x="0" y="0"/>
            <a:chExt cx="10789920" cy="54864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10789920" cy="548640"/>
            </a:xfrm>
            <a:custGeom>
              <a:avLst/>
              <a:gdLst/>
              <a:ahLst/>
              <a:cxnLst/>
              <a:rect r="r" b="b" t="t" l="l"/>
              <a:pathLst>
                <a:path h="5486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3205" r="0" b="-333205"/>
              </a:stretch>
            </a:blip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38100"/>
              <a:ext cx="1078992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30"/>
                </a:lnSpc>
              </a:pPr>
              <a:r>
                <a:rPr lang="en-US" sz="2025" b="true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TWIC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9326880" y="7392924"/>
            <a:ext cx="8092440" cy="754380"/>
            <a:chOff x="0" y="0"/>
            <a:chExt cx="10789920" cy="100584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10789920" cy="1005840"/>
            </a:xfrm>
            <a:custGeom>
              <a:avLst/>
              <a:gdLst/>
              <a:ahLst/>
              <a:cxnLst/>
              <a:rect r="r" b="b" t="t" l="l"/>
              <a:pathLst>
                <a:path h="10058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9021" r="0" b="-159021"/>
              </a:stretch>
            </a:blip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28575"/>
              <a:ext cx="10789920" cy="10344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49"/>
                </a:lnSpc>
              </a:pPr>
              <a:r>
                <a:rPr lang="en-US" sz="16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 federal ID card required for port and maritime work.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9326880" y="8325612"/>
            <a:ext cx="8092440" cy="411480"/>
            <a:chOff x="0" y="0"/>
            <a:chExt cx="10789920" cy="54864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10789920" cy="548640"/>
            </a:xfrm>
            <a:custGeom>
              <a:avLst/>
              <a:gdLst/>
              <a:ahLst/>
              <a:cxnLst/>
              <a:rect r="r" b="b" t="t" l="l"/>
              <a:pathLst>
                <a:path h="5486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33205" r="0" b="-333205"/>
              </a:stretch>
            </a:blip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38100"/>
              <a:ext cx="1078992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30"/>
                </a:lnSpc>
              </a:pPr>
              <a:r>
                <a:rPr lang="en-US" sz="2025" b="true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Last-Mile Delivery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9326880" y="8737092"/>
            <a:ext cx="8092440" cy="754380"/>
            <a:chOff x="0" y="0"/>
            <a:chExt cx="10789920" cy="100584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10789920" cy="1005840"/>
            </a:xfrm>
            <a:custGeom>
              <a:avLst/>
              <a:gdLst/>
              <a:ahLst/>
              <a:cxnLst/>
              <a:rect r="r" b="b" t="t" l="l"/>
              <a:pathLst>
                <a:path h="100584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9021" r="0" b="-159021"/>
              </a:stretch>
            </a:blip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28575"/>
              <a:ext cx="10789920" cy="10344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49"/>
                </a:lnSpc>
              </a:pPr>
              <a:r>
                <a:rPr lang="en-US" sz="16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The final step of getting a package to the customer's door.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685800" y="9710928"/>
            <a:ext cx="9601200" cy="411480"/>
            <a:chOff x="0" y="0"/>
            <a:chExt cx="12801600" cy="54864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12801600" cy="548640"/>
            </a:xfrm>
            <a:custGeom>
              <a:avLst/>
              <a:gdLst/>
              <a:ahLst/>
              <a:cxnLst/>
              <a:rect r="r" b="b" t="t" l="l"/>
              <a:pathLst>
                <a:path h="548640" w="12801600">
                  <a:moveTo>
                    <a:pt x="0" y="0"/>
                  </a:moveTo>
                  <a:lnTo>
                    <a:pt x="12801600" y="0"/>
                  </a:lnTo>
                  <a:lnTo>
                    <a:pt x="128016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04650" r="0" b="-404650"/>
              </a:stretch>
            </a:blip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28575"/>
              <a:ext cx="128016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Blueprint30  ·  Intro to Logistics Careers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16915943" y="9710928"/>
            <a:ext cx="685800" cy="411480"/>
            <a:chOff x="0" y="0"/>
            <a:chExt cx="914400" cy="54864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914400" cy="548640"/>
            </a:xfrm>
            <a:custGeom>
              <a:avLst/>
              <a:gdLst/>
              <a:ahLst/>
              <a:cxnLst/>
              <a:rect r="r" b="b" t="t" l="l"/>
              <a:pathLst>
                <a:path h="54864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t="0" r="-26982" b="0"/>
              </a:stretch>
            </a:blipFill>
          </p:spPr>
        </p:sp>
        <p:sp>
          <p:nvSpPr>
            <p:cNvPr name="TextBox 76" id="76"/>
            <p:cNvSpPr txBox="true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17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2960" y="617220"/>
            <a:ext cx="10972800" cy="480060"/>
            <a:chOff x="0" y="0"/>
            <a:chExt cx="14630400" cy="6400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630400" cy="640080"/>
            </a:xfrm>
            <a:custGeom>
              <a:avLst/>
              <a:gdLst/>
              <a:ahLst/>
              <a:cxnLst/>
              <a:rect r="r" b="b" t="t" l="l"/>
              <a:pathLst>
                <a:path h="640080" w="14630400">
                  <a:moveTo>
                    <a:pt x="0" y="0"/>
                  </a:moveTo>
                  <a:lnTo>
                    <a:pt x="14630400" y="0"/>
                  </a:lnTo>
                  <a:lnTo>
                    <a:pt x="146304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95372" r="0" b="-39537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63040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b="true" sz="1875" spc="300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ACTIVITY · MATCH IT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22960" y="1097280"/>
            <a:ext cx="14401800" cy="960120"/>
            <a:chOff x="0" y="0"/>
            <a:chExt cx="19202400" cy="12801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202400" cy="1280160"/>
            </a:xfrm>
            <a:custGeom>
              <a:avLst/>
              <a:gdLst/>
              <a:ahLst/>
              <a:cxnLst/>
              <a:rect r="r" b="b" t="t" l="l"/>
              <a:pathLst>
                <a:path h="1280160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42275" r="0" b="-242275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19202400" cy="129921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400"/>
                </a:lnSpc>
              </a:pPr>
              <a:r>
                <a:rPr lang="en-US" sz="4500" b="true">
                  <a:solidFill>
                    <a:srgbClr val="1A1F2E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Match the Job to the Job Title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2960" y="2057400"/>
            <a:ext cx="15773400" cy="617220"/>
            <a:chOff x="0" y="0"/>
            <a:chExt cx="21031200" cy="8229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031200" cy="822960"/>
            </a:xfrm>
            <a:custGeom>
              <a:avLst/>
              <a:gdLst/>
              <a:ahLst/>
              <a:cxnLst/>
              <a:rect r="r" b="b" t="t" l="l"/>
              <a:pathLst>
                <a:path h="822960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822960"/>
                  </a:lnTo>
                  <a:lnTo>
                    <a:pt x="0" y="8229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47950" r="0" b="-44795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21031200" cy="8705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Draw a line from each job title on the left to the description that matches it on the right.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13435" y="3145155"/>
            <a:ext cx="6602730" cy="869442"/>
            <a:chOff x="0" y="0"/>
            <a:chExt cx="8803640" cy="115925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803640" cy="1159256"/>
            </a:xfrm>
            <a:custGeom>
              <a:avLst/>
              <a:gdLst/>
              <a:ahLst/>
              <a:cxnLst/>
              <a:rect r="r" b="b" t="t" l="l"/>
              <a:pathLst>
                <a:path h="1159256" w="8803640">
                  <a:moveTo>
                    <a:pt x="0" y="149606"/>
                  </a:moveTo>
                  <a:cubicBezTo>
                    <a:pt x="0" y="66929"/>
                    <a:pt x="66929" y="0"/>
                    <a:pt x="149606" y="0"/>
                  </a:cubicBezTo>
                  <a:lnTo>
                    <a:pt x="8654034" y="0"/>
                  </a:lnTo>
                  <a:cubicBezTo>
                    <a:pt x="8736584" y="0"/>
                    <a:pt x="8803640" y="66929"/>
                    <a:pt x="8803640" y="149606"/>
                  </a:cubicBezTo>
                  <a:lnTo>
                    <a:pt x="8803640" y="1009650"/>
                  </a:lnTo>
                  <a:cubicBezTo>
                    <a:pt x="8803640" y="1092200"/>
                    <a:pt x="8736711" y="1159256"/>
                    <a:pt x="8654034" y="1159256"/>
                  </a:cubicBezTo>
                  <a:lnTo>
                    <a:pt x="149606" y="1159256"/>
                  </a:lnTo>
                  <a:cubicBezTo>
                    <a:pt x="66929" y="1159256"/>
                    <a:pt x="0" y="1092327"/>
                    <a:pt x="0" y="1009650"/>
                  </a:cubicBezTo>
                  <a:close/>
                </a:path>
              </a:pathLst>
            </a:custGeom>
            <a:solidFill>
              <a:srgbClr val="F7F9FC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1165860" y="3154680"/>
            <a:ext cx="5897880" cy="850392"/>
            <a:chOff x="0" y="0"/>
            <a:chExt cx="7863840" cy="113385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863840" cy="1133856"/>
            </a:xfrm>
            <a:custGeom>
              <a:avLst/>
              <a:gdLst/>
              <a:ahLst/>
              <a:cxnLst/>
              <a:rect r="r" b="b" t="t" l="l"/>
              <a:pathLst>
                <a:path h="1133856" w="7863840">
                  <a:moveTo>
                    <a:pt x="0" y="0"/>
                  </a:moveTo>
                  <a:lnTo>
                    <a:pt x="7863840" y="0"/>
                  </a:lnTo>
                  <a:lnTo>
                    <a:pt x="7863840" y="1133856"/>
                  </a:lnTo>
                  <a:lnTo>
                    <a:pt x="0" y="11338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5138" r="0" b="-85138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7863840" cy="118148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 b="true">
                  <a:solidFill>
                    <a:srgbClr val="1A1F2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1. Dispatcher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13435" y="4173855"/>
            <a:ext cx="6602730" cy="869442"/>
            <a:chOff x="0" y="0"/>
            <a:chExt cx="8803640" cy="115925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803640" cy="1159256"/>
            </a:xfrm>
            <a:custGeom>
              <a:avLst/>
              <a:gdLst/>
              <a:ahLst/>
              <a:cxnLst/>
              <a:rect r="r" b="b" t="t" l="l"/>
              <a:pathLst>
                <a:path h="1159256" w="8803640">
                  <a:moveTo>
                    <a:pt x="0" y="149606"/>
                  </a:moveTo>
                  <a:cubicBezTo>
                    <a:pt x="0" y="66929"/>
                    <a:pt x="66929" y="0"/>
                    <a:pt x="149606" y="0"/>
                  </a:cubicBezTo>
                  <a:lnTo>
                    <a:pt x="8654034" y="0"/>
                  </a:lnTo>
                  <a:cubicBezTo>
                    <a:pt x="8736584" y="0"/>
                    <a:pt x="8803640" y="66929"/>
                    <a:pt x="8803640" y="149606"/>
                  </a:cubicBezTo>
                  <a:lnTo>
                    <a:pt x="8803640" y="1009650"/>
                  </a:lnTo>
                  <a:cubicBezTo>
                    <a:pt x="8803640" y="1092200"/>
                    <a:pt x="8736711" y="1159256"/>
                    <a:pt x="8654034" y="1159256"/>
                  </a:cubicBezTo>
                  <a:lnTo>
                    <a:pt x="149606" y="1159256"/>
                  </a:lnTo>
                  <a:cubicBezTo>
                    <a:pt x="66929" y="1159256"/>
                    <a:pt x="0" y="1092327"/>
                    <a:pt x="0" y="1009650"/>
                  </a:cubicBezTo>
                  <a:close/>
                </a:path>
              </a:pathLst>
            </a:custGeom>
            <a:solidFill>
              <a:srgbClr val="F7F9FC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1165860" y="4183380"/>
            <a:ext cx="5897880" cy="850392"/>
            <a:chOff x="0" y="0"/>
            <a:chExt cx="7863840" cy="113385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863840" cy="1133856"/>
            </a:xfrm>
            <a:custGeom>
              <a:avLst/>
              <a:gdLst/>
              <a:ahLst/>
              <a:cxnLst/>
              <a:rect r="r" b="b" t="t" l="l"/>
              <a:pathLst>
                <a:path h="1133856" w="7863840">
                  <a:moveTo>
                    <a:pt x="0" y="0"/>
                  </a:moveTo>
                  <a:lnTo>
                    <a:pt x="7863840" y="0"/>
                  </a:lnTo>
                  <a:lnTo>
                    <a:pt x="7863840" y="1133856"/>
                  </a:lnTo>
                  <a:lnTo>
                    <a:pt x="0" y="11338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5138" r="0" b="-85138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7863840" cy="118148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 b="true">
                  <a:solidFill>
                    <a:srgbClr val="1A1F2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2. Forklift Operator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813435" y="5202555"/>
            <a:ext cx="6602730" cy="869442"/>
            <a:chOff x="0" y="0"/>
            <a:chExt cx="8803640" cy="115925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803640" cy="1159256"/>
            </a:xfrm>
            <a:custGeom>
              <a:avLst/>
              <a:gdLst/>
              <a:ahLst/>
              <a:cxnLst/>
              <a:rect r="r" b="b" t="t" l="l"/>
              <a:pathLst>
                <a:path h="1159256" w="8803640">
                  <a:moveTo>
                    <a:pt x="0" y="149606"/>
                  </a:moveTo>
                  <a:cubicBezTo>
                    <a:pt x="0" y="66929"/>
                    <a:pt x="66929" y="0"/>
                    <a:pt x="149606" y="0"/>
                  </a:cubicBezTo>
                  <a:lnTo>
                    <a:pt x="8654034" y="0"/>
                  </a:lnTo>
                  <a:cubicBezTo>
                    <a:pt x="8736584" y="0"/>
                    <a:pt x="8803640" y="66929"/>
                    <a:pt x="8803640" y="149606"/>
                  </a:cubicBezTo>
                  <a:lnTo>
                    <a:pt x="8803640" y="1009650"/>
                  </a:lnTo>
                  <a:cubicBezTo>
                    <a:pt x="8803640" y="1092200"/>
                    <a:pt x="8736711" y="1159256"/>
                    <a:pt x="8654034" y="1159256"/>
                  </a:cubicBezTo>
                  <a:lnTo>
                    <a:pt x="149606" y="1159256"/>
                  </a:lnTo>
                  <a:cubicBezTo>
                    <a:pt x="66929" y="1159256"/>
                    <a:pt x="0" y="1092327"/>
                    <a:pt x="0" y="1009650"/>
                  </a:cubicBezTo>
                  <a:close/>
                </a:path>
              </a:pathLst>
            </a:custGeom>
            <a:solidFill>
              <a:srgbClr val="F7F9FC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23" id="23"/>
          <p:cNvGrpSpPr/>
          <p:nvPr/>
        </p:nvGrpSpPr>
        <p:grpSpPr>
          <a:xfrm rot="0">
            <a:off x="1165860" y="5212080"/>
            <a:ext cx="5897880" cy="850392"/>
            <a:chOff x="0" y="0"/>
            <a:chExt cx="7863840" cy="113385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7863840" cy="1133856"/>
            </a:xfrm>
            <a:custGeom>
              <a:avLst/>
              <a:gdLst/>
              <a:ahLst/>
              <a:cxnLst/>
              <a:rect r="r" b="b" t="t" l="l"/>
              <a:pathLst>
                <a:path h="1133856" w="7863840">
                  <a:moveTo>
                    <a:pt x="0" y="0"/>
                  </a:moveTo>
                  <a:lnTo>
                    <a:pt x="7863840" y="0"/>
                  </a:lnTo>
                  <a:lnTo>
                    <a:pt x="7863840" y="1133856"/>
                  </a:lnTo>
                  <a:lnTo>
                    <a:pt x="0" y="11338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5138" r="0" b="-85138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47625"/>
              <a:ext cx="7863840" cy="118148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 b="true">
                  <a:solidFill>
                    <a:srgbClr val="1A1F2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3. Freight Broker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813435" y="6231255"/>
            <a:ext cx="6602730" cy="869442"/>
            <a:chOff x="0" y="0"/>
            <a:chExt cx="8803640" cy="115925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803640" cy="1159256"/>
            </a:xfrm>
            <a:custGeom>
              <a:avLst/>
              <a:gdLst/>
              <a:ahLst/>
              <a:cxnLst/>
              <a:rect r="r" b="b" t="t" l="l"/>
              <a:pathLst>
                <a:path h="1159256" w="8803640">
                  <a:moveTo>
                    <a:pt x="0" y="149606"/>
                  </a:moveTo>
                  <a:cubicBezTo>
                    <a:pt x="0" y="66929"/>
                    <a:pt x="66929" y="0"/>
                    <a:pt x="149606" y="0"/>
                  </a:cubicBezTo>
                  <a:lnTo>
                    <a:pt x="8654034" y="0"/>
                  </a:lnTo>
                  <a:cubicBezTo>
                    <a:pt x="8736584" y="0"/>
                    <a:pt x="8803640" y="66929"/>
                    <a:pt x="8803640" y="149606"/>
                  </a:cubicBezTo>
                  <a:lnTo>
                    <a:pt x="8803640" y="1009650"/>
                  </a:lnTo>
                  <a:cubicBezTo>
                    <a:pt x="8803640" y="1092200"/>
                    <a:pt x="8736711" y="1159256"/>
                    <a:pt x="8654034" y="1159256"/>
                  </a:cubicBezTo>
                  <a:lnTo>
                    <a:pt x="149606" y="1159256"/>
                  </a:lnTo>
                  <a:cubicBezTo>
                    <a:pt x="66929" y="1159256"/>
                    <a:pt x="0" y="1092327"/>
                    <a:pt x="0" y="1009650"/>
                  </a:cubicBezTo>
                  <a:close/>
                </a:path>
              </a:pathLst>
            </a:custGeom>
            <a:solidFill>
              <a:srgbClr val="F7F9FC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28" id="28"/>
          <p:cNvGrpSpPr/>
          <p:nvPr/>
        </p:nvGrpSpPr>
        <p:grpSpPr>
          <a:xfrm rot="0">
            <a:off x="1165860" y="6240780"/>
            <a:ext cx="5897880" cy="850392"/>
            <a:chOff x="0" y="0"/>
            <a:chExt cx="7863840" cy="113385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7863840" cy="1133856"/>
            </a:xfrm>
            <a:custGeom>
              <a:avLst/>
              <a:gdLst/>
              <a:ahLst/>
              <a:cxnLst/>
              <a:rect r="r" b="b" t="t" l="l"/>
              <a:pathLst>
                <a:path h="1133856" w="7863840">
                  <a:moveTo>
                    <a:pt x="0" y="0"/>
                  </a:moveTo>
                  <a:lnTo>
                    <a:pt x="7863840" y="0"/>
                  </a:lnTo>
                  <a:lnTo>
                    <a:pt x="7863840" y="1133856"/>
                  </a:lnTo>
                  <a:lnTo>
                    <a:pt x="0" y="11338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5138" r="0" b="-85138"/>
              </a:stretch>
            </a:blip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47625"/>
              <a:ext cx="7863840" cy="118148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 b="true">
                  <a:solidFill>
                    <a:srgbClr val="1A1F2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4. Inventory Analyst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813435" y="7259955"/>
            <a:ext cx="6602730" cy="869442"/>
            <a:chOff x="0" y="0"/>
            <a:chExt cx="8803640" cy="1159256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803640" cy="1159256"/>
            </a:xfrm>
            <a:custGeom>
              <a:avLst/>
              <a:gdLst/>
              <a:ahLst/>
              <a:cxnLst/>
              <a:rect r="r" b="b" t="t" l="l"/>
              <a:pathLst>
                <a:path h="1159256" w="8803640">
                  <a:moveTo>
                    <a:pt x="0" y="149606"/>
                  </a:moveTo>
                  <a:cubicBezTo>
                    <a:pt x="0" y="66929"/>
                    <a:pt x="66929" y="0"/>
                    <a:pt x="149606" y="0"/>
                  </a:cubicBezTo>
                  <a:lnTo>
                    <a:pt x="8654034" y="0"/>
                  </a:lnTo>
                  <a:cubicBezTo>
                    <a:pt x="8736584" y="0"/>
                    <a:pt x="8803640" y="66929"/>
                    <a:pt x="8803640" y="149606"/>
                  </a:cubicBezTo>
                  <a:lnTo>
                    <a:pt x="8803640" y="1009650"/>
                  </a:lnTo>
                  <a:cubicBezTo>
                    <a:pt x="8803640" y="1092200"/>
                    <a:pt x="8736711" y="1159256"/>
                    <a:pt x="8654034" y="1159256"/>
                  </a:cubicBezTo>
                  <a:lnTo>
                    <a:pt x="149606" y="1159256"/>
                  </a:lnTo>
                  <a:cubicBezTo>
                    <a:pt x="66929" y="1159256"/>
                    <a:pt x="0" y="1092327"/>
                    <a:pt x="0" y="1009650"/>
                  </a:cubicBezTo>
                  <a:close/>
                </a:path>
              </a:pathLst>
            </a:custGeom>
            <a:solidFill>
              <a:srgbClr val="F7F9FC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33" id="33"/>
          <p:cNvGrpSpPr/>
          <p:nvPr/>
        </p:nvGrpSpPr>
        <p:grpSpPr>
          <a:xfrm rot="0">
            <a:off x="1165860" y="7269480"/>
            <a:ext cx="5897880" cy="850392"/>
            <a:chOff x="0" y="0"/>
            <a:chExt cx="7863840" cy="1133856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7863840" cy="1133856"/>
            </a:xfrm>
            <a:custGeom>
              <a:avLst/>
              <a:gdLst/>
              <a:ahLst/>
              <a:cxnLst/>
              <a:rect r="r" b="b" t="t" l="l"/>
              <a:pathLst>
                <a:path h="1133856" w="7863840">
                  <a:moveTo>
                    <a:pt x="0" y="0"/>
                  </a:moveTo>
                  <a:lnTo>
                    <a:pt x="7863840" y="0"/>
                  </a:lnTo>
                  <a:lnTo>
                    <a:pt x="7863840" y="1133856"/>
                  </a:lnTo>
                  <a:lnTo>
                    <a:pt x="0" y="11338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5138" r="0" b="-85138"/>
              </a:stretch>
            </a:blip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47625"/>
              <a:ext cx="7863840" cy="118148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 b="true">
                  <a:solidFill>
                    <a:srgbClr val="1A1F2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5. Dock Worker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813435" y="8288655"/>
            <a:ext cx="6602730" cy="869442"/>
            <a:chOff x="0" y="0"/>
            <a:chExt cx="8803640" cy="1159256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803640" cy="1159256"/>
            </a:xfrm>
            <a:custGeom>
              <a:avLst/>
              <a:gdLst/>
              <a:ahLst/>
              <a:cxnLst/>
              <a:rect r="r" b="b" t="t" l="l"/>
              <a:pathLst>
                <a:path h="1159256" w="8803640">
                  <a:moveTo>
                    <a:pt x="0" y="149606"/>
                  </a:moveTo>
                  <a:cubicBezTo>
                    <a:pt x="0" y="66929"/>
                    <a:pt x="66929" y="0"/>
                    <a:pt x="149606" y="0"/>
                  </a:cubicBezTo>
                  <a:lnTo>
                    <a:pt x="8654034" y="0"/>
                  </a:lnTo>
                  <a:cubicBezTo>
                    <a:pt x="8736584" y="0"/>
                    <a:pt x="8803640" y="66929"/>
                    <a:pt x="8803640" y="149606"/>
                  </a:cubicBezTo>
                  <a:lnTo>
                    <a:pt x="8803640" y="1009650"/>
                  </a:lnTo>
                  <a:cubicBezTo>
                    <a:pt x="8803640" y="1092200"/>
                    <a:pt x="8736711" y="1159256"/>
                    <a:pt x="8654034" y="1159256"/>
                  </a:cubicBezTo>
                  <a:lnTo>
                    <a:pt x="149606" y="1159256"/>
                  </a:lnTo>
                  <a:cubicBezTo>
                    <a:pt x="66929" y="1159256"/>
                    <a:pt x="0" y="1092327"/>
                    <a:pt x="0" y="1009650"/>
                  </a:cubicBezTo>
                  <a:close/>
                </a:path>
              </a:pathLst>
            </a:custGeom>
            <a:solidFill>
              <a:srgbClr val="F7F9FC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38" id="38"/>
          <p:cNvGrpSpPr/>
          <p:nvPr/>
        </p:nvGrpSpPr>
        <p:grpSpPr>
          <a:xfrm rot="0">
            <a:off x="1165860" y="8298180"/>
            <a:ext cx="5897880" cy="850392"/>
            <a:chOff x="0" y="0"/>
            <a:chExt cx="7863840" cy="1133856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7863840" cy="1133856"/>
            </a:xfrm>
            <a:custGeom>
              <a:avLst/>
              <a:gdLst/>
              <a:ahLst/>
              <a:cxnLst/>
              <a:rect r="r" b="b" t="t" l="l"/>
              <a:pathLst>
                <a:path h="1133856" w="7863840">
                  <a:moveTo>
                    <a:pt x="0" y="0"/>
                  </a:moveTo>
                  <a:lnTo>
                    <a:pt x="7863840" y="0"/>
                  </a:lnTo>
                  <a:lnTo>
                    <a:pt x="7863840" y="1133856"/>
                  </a:lnTo>
                  <a:lnTo>
                    <a:pt x="0" y="11338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5138" r="0" b="-85138"/>
              </a:stretch>
            </a:blip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47625"/>
              <a:ext cx="7863840" cy="118148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 b="true">
                  <a:solidFill>
                    <a:srgbClr val="1A1F2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6. Supply Chain Manager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9464040" y="3154680"/>
            <a:ext cx="7955280" cy="850392"/>
            <a:chOff x="0" y="0"/>
            <a:chExt cx="10607040" cy="1133856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0607040" cy="1133856"/>
            </a:xfrm>
            <a:custGeom>
              <a:avLst/>
              <a:gdLst/>
              <a:ahLst/>
              <a:cxnLst/>
              <a:rect r="r" b="b" t="t" l="l"/>
              <a:pathLst>
                <a:path h="1133856" w="1060704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10460736" y="0"/>
                  </a:lnTo>
                  <a:cubicBezTo>
                    <a:pt x="10541508" y="0"/>
                    <a:pt x="10607040" y="65532"/>
                    <a:pt x="10607040" y="146304"/>
                  </a:cubicBezTo>
                  <a:lnTo>
                    <a:pt x="10607040" y="987552"/>
                  </a:lnTo>
                  <a:cubicBezTo>
                    <a:pt x="10607040" y="1068324"/>
                    <a:pt x="10541508" y="1133856"/>
                    <a:pt x="10460736" y="1133856"/>
                  </a:cubicBezTo>
                  <a:lnTo>
                    <a:pt x="146304" y="1133856"/>
                  </a:lnTo>
                  <a:cubicBezTo>
                    <a:pt x="65532" y="1133856"/>
                    <a:pt x="0" y="1068324"/>
                    <a:pt x="0" y="987552"/>
                  </a:cubicBezTo>
                  <a:close/>
                </a:path>
              </a:pathLst>
            </a:custGeom>
            <a:solidFill>
              <a:srgbClr val="E3F6FA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9806940" y="3154680"/>
            <a:ext cx="7269480" cy="850392"/>
            <a:chOff x="0" y="0"/>
            <a:chExt cx="9692640" cy="1133856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9692640" cy="1133856"/>
            </a:xfrm>
            <a:custGeom>
              <a:avLst/>
              <a:gdLst/>
              <a:ahLst/>
              <a:cxnLst/>
              <a:rect r="r" b="b" t="t" l="l"/>
              <a:pathLst>
                <a:path h="1133856" w="9692640">
                  <a:moveTo>
                    <a:pt x="0" y="0"/>
                  </a:moveTo>
                  <a:lnTo>
                    <a:pt x="9692640" y="0"/>
                  </a:lnTo>
                  <a:lnTo>
                    <a:pt x="9692640" y="1133856"/>
                  </a:lnTo>
                  <a:lnTo>
                    <a:pt x="0" y="11338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6565" r="0" b="-116565"/>
              </a:stretch>
            </a:blip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9692640" cy="11719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070"/>
                </a:lnSpc>
              </a:pPr>
              <a:r>
                <a:rPr lang="en-US" sz="172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A. Loads and unloads trucks at freight terminals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9464040" y="4183380"/>
            <a:ext cx="7955280" cy="850392"/>
            <a:chOff x="0" y="0"/>
            <a:chExt cx="10607040" cy="1133856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0607040" cy="1133856"/>
            </a:xfrm>
            <a:custGeom>
              <a:avLst/>
              <a:gdLst/>
              <a:ahLst/>
              <a:cxnLst/>
              <a:rect r="r" b="b" t="t" l="l"/>
              <a:pathLst>
                <a:path h="1133856" w="1060704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10460736" y="0"/>
                  </a:lnTo>
                  <a:cubicBezTo>
                    <a:pt x="10541508" y="0"/>
                    <a:pt x="10607040" y="65532"/>
                    <a:pt x="10607040" y="146304"/>
                  </a:cubicBezTo>
                  <a:lnTo>
                    <a:pt x="10607040" y="987552"/>
                  </a:lnTo>
                  <a:cubicBezTo>
                    <a:pt x="10607040" y="1068324"/>
                    <a:pt x="10541508" y="1133856"/>
                    <a:pt x="10460736" y="1133856"/>
                  </a:cubicBezTo>
                  <a:lnTo>
                    <a:pt x="146304" y="1133856"/>
                  </a:lnTo>
                  <a:cubicBezTo>
                    <a:pt x="65532" y="1133856"/>
                    <a:pt x="0" y="1068324"/>
                    <a:pt x="0" y="987552"/>
                  </a:cubicBezTo>
                  <a:close/>
                </a:path>
              </a:pathLst>
            </a:custGeom>
            <a:solidFill>
              <a:srgbClr val="E3F6FA"/>
            </a:solidFill>
          </p:spPr>
        </p:sp>
      </p:grpSp>
      <p:grpSp>
        <p:nvGrpSpPr>
          <p:cNvPr name="Group 48" id="48"/>
          <p:cNvGrpSpPr/>
          <p:nvPr/>
        </p:nvGrpSpPr>
        <p:grpSpPr>
          <a:xfrm rot="0">
            <a:off x="9806940" y="4183380"/>
            <a:ext cx="7269480" cy="850392"/>
            <a:chOff x="0" y="0"/>
            <a:chExt cx="9692640" cy="1133856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9692640" cy="1133856"/>
            </a:xfrm>
            <a:custGeom>
              <a:avLst/>
              <a:gdLst/>
              <a:ahLst/>
              <a:cxnLst/>
              <a:rect r="r" b="b" t="t" l="l"/>
              <a:pathLst>
                <a:path h="1133856" w="9692640">
                  <a:moveTo>
                    <a:pt x="0" y="0"/>
                  </a:moveTo>
                  <a:lnTo>
                    <a:pt x="9692640" y="0"/>
                  </a:lnTo>
                  <a:lnTo>
                    <a:pt x="9692640" y="1133856"/>
                  </a:lnTo>
                  <a:lnTo>
                    <a:pt x="0" y="11338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6565" r="0" b="-116565"/>
              </a:stretch>
            </a:blip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9692640" cy="11719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070"/>
                </a:lnSpc>
              </a:pPr>
              <a:r>
                <a:rPr lang="en-US" sz="172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B. Assigns loads to drivers and tracks shipments in real time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9464040" y="5212080"/>
            <a:ext cx="7955280" cy="850392"/>
            <a:chOff x="0" y="0"/>
            <a:chExt cx="10607040" cy="1133856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10607040" cy="1133856"/>
            </a:xfrm>
            <a:custGeom>
              <a:avLst/>
              <a:gdLst/>
              <a:ahLst/>
              <a:cxnLst/>
              <a:rect r="r" b="b" t="t" l="l"/>
              <a:pathLst>
                <a:path h="1133856" w="1060704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10460736" y="0"/>
                  </a:lnTo>
                  <a:cubicBezTo>
                    <a:pt x="10541508" y="0"/>
                    <a:pt x="10607040" y="65532"/>
                    <a:pt x="10607040" y="146304"/>
                  </a:cubicBezTo>
                  <a:lnTo>
                    <a:pt x="10607040" y="987552"/>
                  </a:lnTo>
                  <a:cubicBezTo>
                    <a:pt x="10607040" y="1068324"/>
                    <a:pt x="10541508" y="1133856"/>
                    <a:pt x="10460736" y="1133856"/>
                  </a:cubicBezTo>
                  <a:lnTo>
                    <a:pt x="146304" y="1133856"/>
                  </a:lnTo>
                  <a:cubicBezTo>
                    <a:pt x="65532" y="1133856"/>
                    <a:pt x="0" y="1068324"/>
                    <a:pt x="0" y="987552"/>
                  </a:cubicBezTo>
                  <a:close/>
                </a:path>
              </a:pathLst>
            </a:custGeom>
            <a:solidFill>
              <a:srgbClr val="E3F6FA"/>
            </a:solidFill>
          </p:spPr>
        </p:sp>
      </p:grpSp>
      <p:grpSp>
        <p:nvGrpSpPr>
          <p:cNvPr name="Group 53" id="53"/>
          <p:cNvGrpSpPr/>
          <p:nvPr/>
        </p:nvGrpSpPr>
        <p:grpSpPr>
          <a:xfrm rot="0">
            <a:off x="9806940" y="5212080"/>
            <a:ext cx="7269480" cy="850392"/>
            <a:chOff x="0" y="0"/>
            <a:chExt cx="9692640" cy="113385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9692640" cy="1133856"/>
            </a:xfrm>
            <a:custGeom>
              <a:avLst/>
              <a:gdLst/>
              <a:ahLst/>
              <a:cxnLst/>
              <a:rect r="r" b="b" t="t" l="l"/>
              <a:pathLst>
                <a:path h="1133856" w="9692640">
                  <a:moveTo>
                    <a:pt x="0" y="0"/>
                  </a:moveTo>
                  <a:lnTo>
                    <a:pt x="9692640" y="0"/>
                  </a:lnTo>
                  <a:lnTo>
                    <a:pt x="9692640" y="1133856"/>
                  </a:lnTo>
                  <a:lnTo>
                    <a:pt x="0" y="11338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6565" r="0" b="-116565"/>
              </a:stretch>
            </a:blip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38100"/>
              <a:ext cx="9692640" cy="11719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070"/>
                </a:lnSpc>
              </a:pPr>
              <a:r>
                <a:rPr lang="en-US" sz="172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C. Operates equipment to move pallets around the warehouse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464040" y="6240780"/>
            <a:ext cx="7955280" cy="850392"/>
            <a:chOff x="0" y="0"/>
            <a:chExt cx="10607040" cy="1133856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10607040" cy="1133856"/>
            </a:xfrm>
            <a:custGeom>
              <a:avLst/>
              <a:gdLst/>
              <a:ahLst/>
              <a:cxnLst/>
              <a:rect r="r" b="b" t="t" l="l"/>
              <a:pathLst>
                <a:path h="1133856" w="1060704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10460736" y="0"/>
                  </a:lnTo>
                  <a:cubicBezTo>
                    <a:pt x="10541508" y="0"/>
                    <a:pt x="10607040" y="65532"/>
                    <a:pt x="10607040" y="146304"/>
                  </a:cubicBezTo>
                  <a:lnTo>
                    <a:pt x="10607040" y="987552"/>
                  </a:lnTo>
                  <a:cubicBezTo>
                    <a:pt x="10607040" y="1068324"/>
                    <a:pt x="10541508" y="1133856"/>
                    <a:pt x="10460736" y="1133856"/>
                  </a:cubicBezTo>
                  <a:lnTo>
                    <a:pt x="146304" y="1133856"/>
                  </a:lnTo>
                  <a:cubicBezTo>
                    <a:pt x="65532" y="1133856"/>
                    <a:pt x="0" y="1068324"/>
                    <a:pt x="0" y="987552"/>
                  </a:cubicBezTo>
                  <a:close/>
                </a:path>
              </a:pathLst>
            </a:custGeom>
            <a:solidFill>
              <a:srgbClr val="E3F6FA"/>
            </a:solidFill>
          </p:spPr>
        </p:sp>
      </p:grpSp>
      <p:grpSp>
        <p:nvGrpSpPr>
          <p:cNvPr name="Group 58" id="58"/>
          <p:cNvGrpSpPr/>
          <p:nvPr/>
        </p:nvGrpSpPr>
        <p:grpSpPr>
          <a:xfrm rot="0">
            <a:off x="9806940" y="6240780"/>
            <a:ext cx="7269480" cy="850392"/>
            <a:chOff x="0" y="0"/>
            <a:chExt cx="9692640" cy="1133856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9692640" cy="1133856"/>
            </a:xfrm>
            <a:custGeom>
              <a:avLst/>
              <a:gdLst/>
              <a:ahLst/>
              <a:cxnLst/>
              <a:rect r="r" b="b" t="t" l="l"/>
              <a:pathLst>
                <a:path h="1133856" w="9692640">
                  <a:moveTo>
                    <a:pt x="0" y="0"/>
                  </a:moveTo>
                  <a:lnTo>
                    <a:pt x="9692640" y="0"/>
                  </a:lnTo>
                  <a:lnTo>
                    <a:pt x="9692640" y="1133856"/>
                  </a:lnTo>
                  <a:lnTo>
                    <a:pt x="0" y="11338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6565" r="0" b="-116565"/>
              </a:stretch>
            </a:blipFill>
          </p:spPr>
        </p:sp>
        <p:sp>
          <p:nvSpPr>
            <p:cNvPr name="TextBox 60" id="60"/>
            <p:cNvSpPr txBox="true"/>
            <p:nvPr/>
          </p:nvSpPr>
          <p:spPr>
            <a:xfrm>
              <a:off x="0" y="-38100"/>
              <a:ext cx="9692640" cy="11719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070"/>
                </a:lnSpc>
              </a:pPr>
              <a:r>
                <a:rPr lang="en-US" sz="172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D. Oversees the full supply chain team and long-term strategy</a:t>
              </a: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9464040" y="7269480"/>
            <a:ext cx="7955280" cy="850392"/>
            <a:chOff x="0" y="0"/>
            <a:chExt cx="10607040" cy="1133856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10607040" cy="1133856"/>
            </a:xfrm>
            <a:custGeom>
              <a:avLst/>
              <a:gdLst/>
              <a:ahLst/>
              <a:cxnLst/>
              <a:rect r="r" b="b" t="t" l="l"/>
              <a:pathLst>
                <a:path h="1133856" w="1060704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10460736" y="0"/>
                  </a:lnTo>
                  <a:cubicBezTo>
                    <a:pt x="10541508" y="0"/>
                    <a:pt x="10607040" y="65532"/>
                    <a:pt x="10607040" y="146304"/>
                  </a:cubicBezTo>
                  <a:lnTo>
                    <a:pt x="10607040" y="987552"/>
                  </a:lnTo>
                  <a:cubicBezTo>
                    <a:pt x="10607040" y="1068324"/>
                    <a:pt x="10541508" y="1133856"/>
                    <a:pt x="10460736" y="1133856"/>
                  </a:cubicBezTo>
                  <a:lnTo>
                    <a:pt x="146304" y="1133856"/>
                  </a:lnTo>
                  <a:cubicBezTo>
                    <a:pt x="65532" y="1133856"/>
                    <a:pt x="0" y="1068324"/>
                    <a:pt x="0" y="987552"/>
                  </a:cubicBezTo>
                  <a:close/>
                </a:path>
              </a:pathLst>
            </a:custGeom>
            <a:solidFill>
              <a:srgbClr val="E3F6FA"/>
            </a:solidFill>
          </p:spPr>
        </p:sp>
      </p:grpSp>
      <p:grpSp>
        <p:nvGrpSpPr>
          <p:cNvPr name="Group 63" id="63"/>
          <p:cNvGrpSpPr/>
          <p:nvPr/>
        </p:nvGrpSpPr>
        <p:grpSpPr>
          <a:xfrm rot="0">
            <a:off x="9806940" y="7269480"/>
            <a:ext cx="7269480" cy="850392"/>
            <a:chOff x="0" y="0"/>
            <a:chExt cx="9692640" cy="1133856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9692640" cy="1133856"/>
            </a:xfrm>
            <a:custGeom>
              <a:avLst/>
              <a:gdLst/>
              <a:ahLst/>
              <a:cxnLst/>
              <a:rect r="r" b="b" t="t" l="l"/>
              <a:pathLst>
                <a:path h="1133856" w="9692640">
                  <a:moveTo>
                    <a:pt x="0" y="0"/>
                  </a:moveTo>
                  <a:lnTo>
                    <a:pt x="9692640" y="0"/>
                  </a:lnTo>
                  <a:lnTo>
                    <a:pt x="9692640" y="1133856"/>
                  </a:lnTo>
                  <a:lnTo>
                    <a:pt x="0" y="11338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6565" r="0" b="-116565"/>
              </a:stretch>
            </a:blipFill>
          </p:spPr>
        </p:sp>
        <p:sp>
          <p:nvSpPr>
            <p:cNvPr name="TextBox 65" id="65"/>
            <p:cNvSpPr txBox="true"/>
            <p:nvPr/>
          </p:nvSpPr>
          <p:spPr>
            <a:xfrm>
              <a:off x="0" y="-38100"/>
              <a:ext cx="9692640" cy="11719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070"/>
                </a:lnSpc>
              </a:pPr>
              <a:r>
                <a:rPr lang="en-US" sz="172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E. Connects shippers who have goods with carriers who can move them</a:t>
              </a: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9464040" y="8298180"/>
            <a:ext cx="7955280" cy="850392"/>
            <a:chOff x="0" y="0"/>
            <a:chExt cx="10607040" cy="1133856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10607040" cy="1133856"/>
            </a:xfrm>
            <a:custGeom>
              <a:avLst/>
              <a:gdLst/>
              <a:ahLst/>
              <a:cxnLst/>
              <a:rect r="r" b="b" t="t" l="l"/>
              <a:pathLst>
                <a:path h="1133856" w="1060704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10460736" y="0"/>
                  </a:lnTo>
                  <a:cubicBezTo>
                    <a:pt x="10541508" y="0"/>
                    <a:pt x="10607040" y="65532"/>
                    <a:pt x="10607040" y="146304"/>
                  </a:cubicBezTo>
                  <a:lnTo>
                    <a:pt x="10607040" y="987552"/>
                  </a:lnTo>
                  <a:cubicBezTo>
                    <a:pt x="10607040" y="1068324"/>
                    <a:pt x="10541508" y="1133856"/>
                    <a:pt x="10460736" y="1133856"/>
                  </a:cubicBezTo>
                  <a:lnTo>
                    <a:pt x="146304" y="1133856"/>
                  </a:lnTo>
                  <a:cubicBezTo>
                    <a:pt x="65532" y="1133856"/>
                    <a:pt x="0" y="1068324"/>
                    <a:pt x="0" y="987552"/>
                  </a:cubicBezTo>
                  <a:close/>
                </a:path>
              </a:pathLst>
            </a:custGeom>
            <a:solidFill>
              <a:srgbClr val="E3F6FA"/>
            </a:solidFill>
          </p:spPr>
        </p:sp>
      </p:grpSp>
      <p:grpSp>
        <p:nvGrpSpPr>
          <p:cNvPr name="Group 68" id="68"/>
          <p:cNvGrpSpPr/>
          <p:nvPr/>
        </p:nvGrpSpPr>
        <p:grpSpPr>
          <a:xfrm rot="0">
            <a:off x="9806940" y="8298180"/>
            <a:ext cx="7269480" cy="850392"/>
            <a:chOff x="0" y="0"/>
            <a:chExt cx="9692640" cy="1133856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9692640" cy="1133856"/>
            </a:xfrm>
            <a:custGeom>
              <a:avLst/>
              <a:gdLst/>
              <a:ahLst/>
              <a:cxnLst/>
              <a:rect r="r" b="b" t="t" l="l"/>
              <a:pathLst>
                <a:path h="1133856" w="9692640">
                  <a:moveTo>
                    <a:pt x="0" y="0"/>
                  </a:moveTo>
                  <a:lnTo>
                    <a:pt x="9692640" y="0"/>
                  </a:lnTo>
                  <a:lnTo>
                    <a:pt x="9692640" y="1133856"/>
                  </a:lnTo>
                  <a:lnTo>
                    <a:pt x="0" y="11338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6565" r="0" b="-116565"/>
              </a:stretch>
            </a:blip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38100"/>
              <a:ext cx="9692640" cy="117195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070"/>
                </a:lnSpc>
              </a:pPr>
              <a:r>
                <a:rPr lang="en-US" sz="172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F. Analyzes data to predict how much product will be needed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822960" y="9395460"/>
            <a:ext cx="15773400" cy="411480"/>
            <a:chOff x="0" y="0"/>
            <a:chExt cx="21031200" cy="54864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21031200" cy="548640"/>
            </a:xfrm>
            <a:custGeom>
              <a:avLst/>
              <a:gdLst/>
              <a:ahLst/>
              <a:cxnLst/>
              <a:rect r="r" b="b" t="t" l="l"/>
              <a:pathLst>
                <a:path h="548640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96926" r="0" b="-696926"/>
              </a:stretch>
            </a:blip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38100"/>
              <a:ext cx="2103120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i="true">
                  <a:solidFill>
                    <a:srgbClr val="5A647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Answer key: 1-B   2-C   3-E   4-F   5-A   6-D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685800" y="9710928"/>
            <a:ext cx="9601200" cy="411480"/>
            <a:chOff x="0" y="0"/>
            <a:chExt cx="12801600" cy="54864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12801600" cy="548640"/>
            </a:xfrm>
            <a:custGeom>
              <a:avLst/>
              <a:gdLst/>
              <a:ahLst/>
              <a:cxnLst/>
              <a:rect r="r" b="b" t="t" l="l"/>
              <a:pathLst>
                <a:path h="548640" w="12801600">
                  <a:moveTo>
                    <a:pt x="0" y="0"/>
                  </a:moveTo>
                  <a:lnTo>
                    <a:pt x="12801600" y="0"/>
                  </a:lnTo>
                  <a:lnTo>
                    <a:pt x="128016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04650" r="0" b="-404650"/>
              </a:stretch>
            </a:blipFill>
          </p:spPr>
        </p:sp>
        <p:sp>
          <p:nvSpPr>
            <p:cNvPr name="TextBox 76" id="76"/>
            <p:cNvSpPr txBox="true"/>
            <p:nvPr/>
          </p:nvSpPr>
          <p:spPr>
            <a:xfrm>
              <a:off x="0" y="-28575"/>
              <a:ext cx="128016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Blueprint30  ·  Intro to Logistics Careers</a:t>
              </a: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16915943" y="9710928"/>
            <a:ext cx="685800" cy="411480"/>
            <a:chOff x="0" y="0"/>
            <a:chExt cx="914400" cy="54864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914400" cy="548640"/>
            </a:xfrm>
            <a:custGeom>
              <a:avLst/>
              <a:gdLst/>
              <a:ahLst/>
              <a:cxnLst/>
              <a:rect r="r" b="b" t="t" l="l"/>
              <a:pathLst>
                <a:path h="54864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t="0" r="-26982" b="0"/>
              </a:stretch>
            </a:blipFill>
          </p:spPr>
        </p:sp>
        <p:sp>
          <p:nvSpPr>
            <p:cNvPr name="TextBox 79" id="79"/>
            <p:cNvSpPr txBox="true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18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226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2960" y="617220"/>
            <a:ext cx="10972800" cy="480060"/>
            <a:chOff x="0" y="0"/>
            <a:chExt cx="14630400" cy="6400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630400" cy="640080"/>
            </a:xfrm>
            <a:custGeom>
              <a:avLst/>
              <a:gdLst/>
              <a:ahLst/>
              <a:cxnLst/>
              <a:rect r="r" b="b" t="t" l="l"/>
              <a:pathLst>
                <a:path h="640080" w="14630400">
                  <a:moveTo>
                    <a:pt x="0" y="0"/>
                  </a:moveTo>
                  <a:lnTo>
                    <a:pt x="14630400" y="0"/>
                  </a:lnTo>
                  <a:lnTo>
                    <a:pt x="146304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95372" r="0" b="-39537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63040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b="true" sz="1875" spc="300">
                  <a:solidFill>
                    <a:srgbClr val="F4A2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ACTIVITY · DISCUSS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22960" y="1097280"/>
            <a:ext cx="14401800" cy="960120"/>
            <a:chOff x="0" y="0"/>
            <a:chExt cx="19202400" cy="12801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202400" cy="1280160"/>
            </a:xfrm>
            <a:custGeom>
              <a:avLst/>
              <a:gdLst/>
              <a:ahLst/>
              <a:cxnLst/>
              <a:rect r="r" b="b" t="t" l="l"/>
              <a:pathLst>
                <a:path h="1280160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42275" r="0" b="-242275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9202400" cy="12896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759"/>
                </a:lnSpc>
              </a:pPr>
              <a:r>
                <a:rPr lang="en-US" sz="4800" b="true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Discussion Questions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2960" y="2057400"/>
            <a:ext cx="15773400" cy="548640"/>
            <a:chOff x="0" y="0"/>
            <a:chExt cx="21031200" cy="7315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0312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10194" r="0" b="-510194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210312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 i="true">
                  <a:solidFill>
                    <a:srgbClr val="CADCFC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For a class, small group, or a conversation with a mentor.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2960" y="3017520"/>
            <a:ext cx="16596360" cy="932688"/>
            <a:chOff x="0" y="0"/>
            <a:chExt cx="22128480" cy="124358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128480" cy="1243584"/>
            </a:xfrm>
            <a:custGeom>
              <a:avLst/>
              <a:gdLst/>
              <a:ahLst/>
              <a:cxnLst/>
              <a:rect r="r" b="b" t="t" l="l"/>
              <a:pathLst>
                <a:path h="1243584" w="2212848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21982176" y="0"/>
                  </a:lnTo>
                  <a:cubicBezTo>
                    <a:pt x="22062948" y="0"/>
                    <a:pt x="22128480" y="65532"/>
                    <a:pt x="22128480" y="146304"/>
                  </a:cubicBezTo>
                  <a:lnTo>
                    <a:pt x="22128480" y="1097280"/>
                  </a:lnTo>
                  <a:cubicBezTo>
                    <a:pt x="22128480" y="1178052"/>
                    <a:pt x="22062948" y="1243584"/>
                    <a:pt x="21982176" y="1243584"/>
                  </a:cubicBezTo>
                  <a:lnTo>
                    <a:pt x="146304" y="1243584"/>
                  </a:lnTo>
                  <a:cubicBezTo>
                    <a:pt x="65532" y="1243584"/>
                    <a:pt x="0" y="1178052"/>
                    <a:pt x="0" y="1097280"/>
                  </a:cubicBezTo>
                  <a:close/>
                </a:path>
              </a:pathLst>
            </a:custGeom>
            <a:solidFill>
              <a:srgbClr val="12306B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165860" y="3017520"/>
            <a:ext cx="548640" cy="932688"/>
            <a:chOff x="0" y="0"/>
            <a:chExt cx="731520" cy="124358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31520" cy="1243584"/>
            </a:xfrm>
            <a:custGeom>
              <a:avLst/>
              <a:gdLst/>
              <a:ahLst/>
              <a:cxnLst/>
              <a:rect r="r" b="b" t="t" l="l"/>
              <a:pathLst>
                <a:path h="1243584" w="731520">
                  <a:moveTo>
                    <a:pt x="0" y="0"/>
                  </a:moveTo>
                  <a:lnTo>
                    <a:pt x="731520" y="0"/>
                  </a:lnTo>
                  <a:lnTo>
                    <a:pt x="731520" y="1243584"/>
                  </a:lnTo>
                  <a:lnTo>
                    <a:pt x="0" y="12435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68116" t="0" r="-168116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"/>
              <a:ext cx="731520" cy="126263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700"/>
                </a:lnSpc>
              </a:pPr>
              <a:r>
                <a:rPr lang="en-US" sz="2250" b="true">
                  <a:solidFill>
                    <a:srgbClr val="F4A22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1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851660" y="3017520"/>
            <a:ext cx="15224760" cy="932688"/>
            <a:chOff x="0" y="0"/>
            <a:chExt cx="20299680" cy="124358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0299680" cy="1243584"/>
            </a:xfrm>
            <a:custGeom>
              <a:avLst/>
              <a:gdLst/>
              <a:ahLst/>
              <a:cxnLst/>
              <a:rect r="r" b="b" t="t" l="l"/>
              <a:pathLst>
                <a:path h="1243584" w="20299680">
                  <a:moveTo>
                    <a:pt x="0" y="0"/>
                  </a:moveTo>
                  <a:lnTo>
                    <a:pt x="20299680" y="0"/>
                  </a:lnTo>
                  <a:lnTo>
                    <a:pt x="20299680" y="1243584"/>
                  </a:lnTo>
                  <a:lnTo>
                    <a:pt x="0" y="12435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8064" r="0" b="-268064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20299680" cy="129120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>
                  <a:solidFill>
                    <a:srgbClr val="E8EEF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Which of the three career paths interests you most, and why?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2960" y="4087368"/>
            <a:ext cx="16596360" cy="932688"/>
            <a:chOff x="0" y="0"/>
            <a:chExt cx="22128480" cy="124358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2128480" cy="1243584"/>
            </a:xfrm>
            <a:custGeom>
              <a:avLst/>
              <a:gdLst/>
              <a:ahLst/>
              <a:cxnLst/>
              <a:rect r="r" b="b" t="t" l="l"/>
              <a:pathLst>
                <a:path h="1243584" w="2212848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21982176" y="0"/>
                  </a:lnTo>
                  <a:cubicBezTo>
                    <a:pt x="22062948" y="0"/>
                    <a:pt x="22128480" y="65532"/>
                    <a:pt x="22128480" y="146304"/>
                  </a:cubicBezTo>
                  <a:lnTo>
                    <a:pt x="22128480" y="1097280"/>
                  </a:lnTo>
                  <a:cubicBezTo>
                    <a:pt x="22128480" y="1178052"/>
                    <a:pt x="22062948" y="1243584"/>
                    <a:pt x="21982176" y="1243584"/>
                  </a:cubicBezTo>
                  <a:lnTo>
                    <a:pt x="146304" y="1243584"/>
                  </a:lnTo>
                  <a:cubicBezTo>
                    <a:pt x="65532" y="1243584"/>
                    <a:pt x="0" y="1178052"/>
                    <a:pt x="0" y="1097280"/>
                  </a:cubicBezTo>
                  <a:close/>
                </a:path>
              </a:pathLst>
            </a:custGeom>
            <a:solidFill>
              <a:srgbClr val="12306B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165860" y="4087368"/>
            <a:ext cx="548640" cy="932688"/>
            <a:chOff x="0" y="0"/>
            <a:chExt cx="731520" cy="124358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731520" cy="1243584"/>
            </a:xfrm>
            <a:custGeom>
              <a:avLst/>
              <a:gdLst/>
              <a:ahLst/>
              <a:cxnLst/>
              <a:rect r="r" b="b" t="t" l="l"/>
              <a:pathLst>
                <a:path h="1243584" w="731520">
                  <a:moveTo>
                    <a:pt x="0" y="0"/>
                  </a:moveTo>
                  <a:lnTo>
                    <a:pt x="731520" y="0"/>
                  </a:lnTo>
                  <a:lnTo>
                    <a:pt x="731520" y="1243584"/>
                  </a:lnTo>
                  <a:lnTo>
                    <a:pt x="0" y="12435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68116" t="0" r="-168116" b="0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9050"/>
              <a:ext cx="731520" cy="126263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700"/>
                </a:lnSpc>
              </a:pPr>
              <a:r>
                <a:rPr lang="en-US" sz="2250" b="true">
                  <a:solidFill>
                    <a:srgbClr val="F4A22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2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851660" y="4087368"/>
            <a:ext cx="15224760" cy="932688"/>
            <a:chOff x="0" y="0"/>
            <a:chExt cx="20299680" cy="124358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0299680" cy="1243584"/>
            </a:xfrm>
            <a:custGeom>
              <a:avLst/>
              <a:gdLst/>
              <a:ahLst/>
              <a:cxnLst/>
              <a:rect r="r" b="b" t="t" l="l"/>
              <a:pathLst>
                <a:path h="1243584" w="20299680">
                  <a:moveTo>
                    <a:pt x="0" y="0"/>
                  </a:moveTo>
                  <a:lnTo>
                    <a:pt x="20299680" y="0"/>
                  </a:lnTo>
                  <a:lnTo>
                    <a:pt x="20299680" y="1243584"/>
                  </a:lnTo>
                  <a:lnTo>
                    <a:pt x="0" y="12435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8064" r="0" b="-268064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20299680" cy="129120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>
                  <a:solidFill>
                    <a:srgbClr val="E8EEF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What surprised you most about logistics careers?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822960" y="5157216"/>
            <a:ext cx="16596360" cy="932688"/>
            <a:chOff x="0" y="0"/>
            <a:chExt cx="22128480" cy="124358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2128480" cy="1243584"/>
            </a:xfrm>
            <a:custGeom>
              <a:avLst/>
              <a:gdLst/>
              <a:ahLst/>
              <a:cxnLst/>
              <a:rect r="r" b="b" t="t" l="l"/>
              <a:pathLst>
                <a:path h="1243584" w="2212848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21982176" y="0"/>
                  </a:lnTo>
                  <a:cubicBezTo>
                    <a:pt x="22062948" y="0"/>
                    <a:pt x="22128480" y="65532"/>
                    <a:pt x="22128480" y="146304"/>
                  </a:cubicBezTo>
                  <a:lnTo>
                    <a:pt x="22128480" y="1097280"/>
                  </a:lnTo>
                  <a:cubicBezTo>
                    <a:pt x="22128480" y="1178052"/>
                    <a:pt x="22062948" y="1243584"/>
                    <a:pt x="21982176" y="1243584"/>
                  </a:cubicBezTo>
                  <a:lnTo>
                    <a:pt x="146304" y="1243584"/>
                  </a:lnTo>
                  <a:cubicBezTo>
                    <a:pt x="65532" y="1243584"/>
                    <a:pt x="0" y="1178052"/>
                    <a:pt x="0" y="1097280"/>
                  </a:cubicBezTo>
                  <a:close/>
                </a:path>
              </a:pathLst>
            </a:custGeom>
            <a:solidFill>
              <a:srgbClr val="12306B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1165860" y="5157216"/>
            <a:ext cx="548640" cy="932688"/>
            <a:chOff x="0" y="0"/>
            <a:chExt cx="731520" cy="124358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731520" cy="1243584"/>
            </a:xfrm>
            <a:custGeom>
              <a:avLst/>
              <a:gdLst/>
              <a:ahLst/>
              <a:cxnLst/>
              <a:rect r="r" b="b" t="t" l="l"/>
              <a:pathLst>
                <a:path h="1243584" w="731520">
                  <a:moveTo>
                    <a:pt x="0" y="0"/>
                  </a:moveTo>
                  <a:lnTo>
                    <a:pt x="731520" y="0"/>
                  </a:lnTo>
                  <a:lnTo>
                    <a:pt x="731520" y="1243584"/>
                  </a:lnTo>
                  <a:lnTo>
                    <a:pt x="0" y="12435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68116" t="0" r="-168116" b="0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19050"/>
              <a:ext cx="731520" cy="126263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700"/>
                </a:lnSpc>
              </a:pPr>
              <a:r>
                <a:rPr lang="en-US" sz="2250" b="true">
                  <a:solidFill>
                    <a:srgbClr val="F4A22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3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851660" y="5157216"/>
            <a:ext cx="15224760" cy="932688"/>
            <a:chOff x="0" y="0"/>
            <a:chExt cx="20299680" cy="1243584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0299680" cy="1243584"/>
            </a:xfrm>
            <a:custGeom>
              <a:avLst/>
              <a:gdLst/>
              <a:ahLst/>
              <a:cxnLst/>
              <a:rect r="r" b="b" t="t" l="l"/>
              <a:pathLst>
                <a:path h="1243584" w="20299680">
                  <a:moveTo>
                    <a:pt x="0" y="0"/>
                  </a:moveTo>
                  <a:lnTo>
                    <a:pt x="20299680" y="0"/>
                  </a:lnTo>
                  <a:lnTo>
                    <a:pt x="20299680" y="1243584"/>
                  </a:lnTo>
                  <a:lnTo>
                    <a:pt x="0" y="12435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8064" r="0" b="-268064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47625"/>
              <a:ext cx="20299680" cy="129120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>
                  <a:solidFill>
                    <a:srgbClr val="E8EEF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How might a fair-chance employer benefit from hiring returning citizens?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822960" y="6227064"/>
            <a:ext cx="16596360" cy="932688"/>
            <a:chOff x="0" y="0"/>
            <a:chExt cx="22128480" cy="1243584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2128480" cy="1243584"/>
            </a:xfrm>
            <a:custGeom>
              <a:avLst/>
              <a:gdLst/>
              <a:ahLst/>
              <a:cxnLst/>
              <a:rect r="r" b="b" t="t" l="l"/>
              <a:pathLst>
                <a:path h="1243584" w="2212848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21982176" y="0"/>
                  </a:lnTo>
                  <a:cubicBezTo>
                    <a:pt x="22062948" y="0"/>
                    <a:pt x="22128480" y="65532"/>
                    <a:pt x="22128480" y="146304"/>
                  </a:cubicBezTo>
                  <a:lnTo>
                    <a:pt x="22128480" y="1097280"/>
                  </a:lnTo>
                  <a:cubicBezTo>
                    <a:pt x="22128480" y="1178052"/>
                    <a:pt x="22062948" y="1243584"/>
                    <a:pt x="21982176" y="1243584"/>
                  </a:cubicBezTo>
                  <a:lnTo>
                    <a:pt x="146304" y="1243584"/>
                  </a:lnTo>
                  <a:cubicBezTo>
                    <a:pt x="65532" y="1243584"/>
                    <a:pt x="0" y="1178052"/>
                    <a:pt x="0" y="1097280"/>
                  </a:cubicBezTo>
                  <a:close/>
                </a:path>
              </a:pathLst>
            </a:custGeom>
            <a:solidFill>
              <a:srgbClr val="12306B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165860" y="6227064"/>
            <a:ext cx="548640" cy="932688"/>
            <a:chOff x="0" y="0"/>
            <a:chExt cx="731520" cy="1243584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731520" cy="1243584"/>
            </a:xfrm>
            <a:custGeom>
              <a:avLst/>
              <a:gdLst/>
              <a:ahLst/>
              <a:cxnLst/>
              <a:rect r="r" b="b" t="t" l="l"/>
              <a:pathLst>
                <a:path h="1243584" w="731520">
                  <a:moveTo>
                    <a:pt x="0" y="0"/>
                  </a:moveTo>
                  <a:lnTo>
                    <a:pt x="731520" y="0"/>
                  </a:lnTo>
                  <a:lnTo>
                    <a:pt x="731520" y="1243584"/>
                  </a:lnTo>
                  <a:lnTo>
                    <a:pt x="0" y="12435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68116" t="0" r="-168116" b="0"/>
              </a:stretch>
            </a:blip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19050"/>
              <a:ext cx="731520" cy="126263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700"/>
                </a:lnSpc>
              </a:pPr>
              <a:r>
                <a:rPr lang="en-US" sz="2250" b="true">
                  <a:solidFill>
                    <a:srgbClr val="F4A22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4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851660" y="6227064"/>
            <a:ext cx="15224760" cy="932688"/>
            <a:chOff x="0" y="0"/>
            <a:chExt cx="20299680" cy="1243584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0299680" cy="1243584"/>
            </a:xfrm>
            <a:custGeom>
              <a:avLst/>
              <a:gdLst/>
              <a:ahLst/>
              <a:cxnLst/>
              <a:rect r="r" b="b" t="t" l="l"/>
              <a:pathLst>
                <a:path h="1243584" w="20299680">
                  <a:moveTo>
                    <a:pt x="0" y="0"/>
                  </a:moveTo>
                  <a:lnTo>
                    <a:pt x="20299680" y="0"/>
                  </a:lnTo>
                  <a:lnTo>
                    <a:pt x="20299680" y="1243584"/>
                  </a:lnTo>
                  <a:lnTo>
                    <a:pt x="0" y="12435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8064" r="0" b="-268064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47625"/>
              <a:ext cx="20299680" cy="129120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>
                  <a:solidFill>
                    <a:srgbClr val="E8EEF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What's one certification you could realistically earn this year?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822960" y="7296912"/>
            <a:ext cx="16596360" cy="932688"/>
            <a:chOff x="0" y="0"/>
            <a:chExt cx="22128480" cy="1243584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2128480" cy="1243584"/>
            </a:xfrm>
            <a:custGeom>
              <a:avLst/>
              <a:gdLst/>
              <a:ahLst/>
              <a:cxnLst/>
              <a:rect r="r" b="b" t="t" l="l"/>
              <a:pathLst>
                <a:path h="1243584" w="2212848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21982176" y="0"/>
                  </a:lnTo>
                  <a:cubicBezTo>
                    <a:pt x="22062948" y="0"/>
                    <a:pt x="22128480" y="65532"/>
                    <a:pt x="22128480" y="146304"/>
                  </a:cubicBezTo>
                  <a:lnTo>
                    <a:pt x="22128480" y="1097280"/>
                  </a:lnTo>
                  <a:cubicBezTo>
                    <a:pt x="22128480" y="1178052"/>
                    <a:pt x="22062948" y="1243584"/>
                    <a:pt x="21982176" y="1243584"/>
                  </a:cubicBezTo>
                  <a:lnTo>
                    <a:pt x="146304" y="1243584"/>
                  </a:lnTo>
                  <a:cubicBezTo>
                    <a:pt x="65532" y="1243584"/>
                    <a:pt x="0" y="1178052"/>
                    <a:pt x="0" y="1097280"/>
                  </a:cubicBezTo>
                  <a:close/>
                </a:path>
              </a:pathLst>
            </a:custGeom>
            <a:solidFill>
              <a:srgbClr val="12306B"/>
            </a:solid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1165860" y="7296912"/>
            <a:ext cx="548640" cy="932688"/>
            <a:chOff x="0" y="0"/>
            <a:chExt cx="731520" cy="1243584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731520" cy="1243584"/>
            </a:xfrm>
            <a:custGeom>
              <a:avLst/>
              <a:gdLst/>
              <a:ahLst/>
              <a:cxnLst/>
              <a:rect r="r" b="b" t="t" l="l"/>
              <a:pathLst>
                <a:path h="1243584" w="731520">
                  <a:moveTo>
                    <a:pt x="0" y="0"/>
                  </a:moveTo>
                  <a:lnTo>
                    <a:pt x="731520" y="0"/>
                  </a:lnTo>
                  <a:lnTo>
                    <a:pt x="731520" y="1243584"/>
                  </a:lnTo>
                  <a:lnTo>
                    <a:pt x="0" y="12435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68116" t="0" r="-168116" b="0"/>
              </a:stretch>
            </a:blip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19050"/>
              <a:ext cx="731520" cy="126263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700"/>
                </a:lnSpc>
              </a:pPr>
              <a:r>
                <a:rPr lang="en-US" sz="2250" b="true">
                  <a:solidFill>
                    <a:srgbClr val="F4A22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5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1851660" y="7296912"/>
            <a:ext cx="15224760" cy="932688"/>
            <a:chOff x="0" y="0"/>
            <a:chExt cx="20299680" cy="1243584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20299680" cy="1243584"/>
            </a:xfrm>
            <a:custGeom>
              <a:avLst/>
              <a:gdLst/>
              <a:ahLst/>
              <a:cxnLst/>
              <a:rect r="r" b="b" t="t" l="l"/>
              <a:pathLst>
                <a:path h="1243584" w="20299680">
                  <a:moveTo>
                    <a:pt x="0" y="0"/>
                  </a:moveTo>
                  <a:lnTo>
                    <a:pt x="20299680" y="0"/>
                  </a:lnTo>
                  <a:lnTo>
                    <a:pt x="20299680" y="1243584"/>
                  </a:lnTo>
                  <a:lnTo>
                    <a:pt x="0" y="12435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8064" r="0" b="-268064"/>
              </a:stretch>
            </a:blip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47625"/>
              <a:ext cx="20299680" cy="129120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>
                  <a:solidFill>
                    <a:srgbClr val="E8EEF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If you started as a warehouse associate, where do you want to be in five years?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822960" y="8366760"/>
            <a:ext cx="16596360" cy="932688"/>
            <a:chOff x="0" y="0"/>
            <a:chExt cx="22128480" cy="1243584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22128480" cy="1243584"/>
            </a:xfrm>
            <a:custGeom>
              <a:avLst/>
              <a:gdLst/>
              <a:ahLst/>
              <a:cxnLst/>
              <a:rect r="r" b="b" t="t" l="l"/>
              <a:pathLst>
                <a:path h="1243584" w="2212848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21982176" y="0"/>
                  </a:lnTo>
                  <a:cubicBezTo>
                    <a:pt x="22062948" y="0"/>
                    <a:pt x="22128480" y="65532"/>
                    <a:pt x="22128480" y="146304"/>
                  </a:cubicBezTo>
                  <a:lnTo>
                    <a:pt x="22128480" y="1097280"/>
                  </a:lnTo>
                  <a:cubicBezTo>
                    <a:pt x="22128480" y="1178052"/>
                    <a:pt x="22062948" y="1243584"/>
                    <a:pt x="21982176" y="1243584"/>
                  </a:cubicBezTo>
                  <a:lnTo>
                    <a:pt x="146304" y="1243584"/>
                  </a:lnTo>
                  <a:cubicBezTo>
                    <a:pt x="65532" y="1243584"/>
                    <a:pt x="0" y="1178052"/>
                    <a:pt x="0" y="1097280"/>
                  </a:cubicBezTo>
                  <a:close/>
                </a:path>
              </a:pathLst>
            </a:custGeom>
            <a:solidFill>
              <a:srgbClr val="12306B"/>
            </a:solidFill>
          </p:spPr>
        </p:sp>
      </p:grpSp>
      <p:grpSp>
        <p:nvGrpSpPr>
          <p:cNvPr name="Group 53" id="53"/>
          <p:cNvGrpSpPr/>
          <p:nvPr/>
        </p:nvGrpSpPr>
        <p:grpSpPr>
          <a:xfrm rot="0">
            <a:off x="1165860" y="8366760"/>
            <a:ext cx="548640" cy="932688"/>
            <a:chOff x="0" y="0"/>
            <a:chExt cx="731520" cy="1243584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731520" cy="1243584"/>
            </a:xfrm>
            <a:custGeom>
              <a:avLst/>
              <a:gdLst/>
              <a:ahLst/>
              <a:cxnLst/>
              <a:rect r="r" b="b" t="t" l="l"/>
              <a:pathLst>
                <a:path h="1243584" w="731520">
                  <a:moveTo>
                    <a:pt x="0" y="0"/>
                  </a:moveTo>
                  <a:lnTo>
                    <a:pt x="731520" y="0"/>
                  </a:lnTo>
                  <a:lnTo>
                    <a:pt x="731520" y="1243584"/>
                  </a:lnTo>
                  <a:lnTo>
                    <a:pt x="0" y="12435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68116" t="0" r="-168116" b="0"/>
              </a:stretch>
            </a:blip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19050"/>
              <a:ext cx="731520" cy="126263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700"/>
                </a:lnSpc>
              </a:pPr>
              <a:r>
                <a:rPr lang="en-US" sz="2250" b="true">
                  <a:solidFill>
                    <a:srgbClr val="F4A22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6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1851660" y="8366760"/>
            <a:ext cx="15224760" cy="932688"/>
            <a:chOff x="0" y="0"/>
            <a:chExt cx="20299680" cy="1243584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20299680" cy="1243584"/>
            </a:xfrm>
            <a:custGeom>
              <a:avLst/>
              <a:gdLst/>
              <a:ahLst/>
              <a:cxnLst/>
              <a:rect r="r" b="b" t="t" l="l"/>
              <a:pathLst>
                <a:path h="1243584" w="20299680">
                  <a:moveTo>
                    <a:pt x="0" y="0"/>
                  </a:moveTo>
                  <a:lnTo>
                    <a:pt x="20299680" y="0"/>
                  </a:lnTo>
                  <a:lnTo>
                    <a:pt x="20299680" y="1243584"/>
                  </a:lnTo>
                  <a:lnTo>
                    <a:pt x="0" y="124358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68064" r="0" b="-268064"/>
              </a:stretch>
            </a:blip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47625"/>
              <a:ext cx="20299680" cy="129120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>
                  <a:solidFill>
                    <a:srgbClr val="E8EEF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What questions would you ask a recruiter from a logistics company?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685800" y="9710928"/>
            <a:ext cx="9601200" cy="411480"/>
            <a:chOff x="0" y="0"/>
            <a:chExt cx="12801600" cy="54864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12801600" cy="548640"/>
            </a:xfrm>
            <a:custGeom>
              <a:avLst/>
              <a:gdLst/>
              <a:ahLst/>
              <a:cxnLst/>
              <a:rect r="r" b="b" t="t" l="l"/>
              <a:pathLst>
                <a:path h="548640" w="12801600">
                  <a:moveTo>
                    <a:pt x="0" y="0"/>
                  </a:moveTo>
                  <a:lnTo>
                    <a:pt x="12801600" y="0"/>
                  </a:lnTo>
                  <a:lnTo>
                    <a:pt x="128016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04650" r="0" b="-404650"/>
              </a:stretch>
            </a:blip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28575"/>
              <a:ext cx="128016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20"/>
                </a:lnSpc>
              </a:pPr>
              <a:r>
                <a:rPr lang="en-US" sz="1350">
                  <a:solidFill>
                    <a:srgbClr val="9FB3D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Blueprint30  ·  Intro to Logistics Careers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16915943" y="9710928"/>
            <a:ext cx="685800" cy="411480"/>
            <a:chOff x="0" y="0"/>
            <a:chExt cx="914400" cy="54864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914400" cy="548640"/>
            </a:xfrm>
            <a:custGeom>
              <a:avLst/>
              <a:gdLst/>
              <a:ahLst/>
              <a:cxnLst/>
              <a:rect r="r" b="b" t="t" l="l"/>
              <a:pathLst>
                <a:path h="54864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t="0" r="-26982" b="0"/>
              </a:stretch>
            </a:blip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1620"/>
                </a:lnSpc>
              </a:pPr>
              <a:r>
                <a:rPr lang="en-US" sz="1350">
                  <a:solidFill>
                    <a:srgbClr val="9FB3D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19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156180" y="658368"/>
            <a:ext cx="1989734" cy="438912"/>
            <a:chOff x="0" y="0"/>
            <a:chExt cx="2652979" cy="585216"/>
          </a:xfrm>
        </p:grpSpPr>
        <p:sp>
          <p:nvSpPr>
            <p:cNvPr name="Freeform 3" id="3" descr="/home/claude/logistics_ppt/logo.png"/>
            <p:cNvSpPr/>
            <p:nvPr/>
          </p:nvSpPr>
          <p:spPr>
            <a:xfrm flipH="false" flipV="false" rot="0">
              <a:off x="0" y="0"/>
              <a:ext cx="2653030" cy="585216"/>
            </a:xfrm>
            <a:custGeom>
              <a:avLst/>
              <a:gdLst/>
              <a:ahLst/>
              <a:cxnLst/>
              <a:rect r="r" b="b" t="t" l="l"/>
              <a:pathLst>
                <a:path h="585216" w="2653030">
                  <a:moveTo>
                    <a:pt x="0" y="0"/>
                  </a:moveTo>
                  <a:lnTo>
                    <a:pt x="2653030" y="0"/>
                  </a:lnTo>
                  <a:lnTo>
                    <a:pt x="2653030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1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822960" y="617220"/>
            <a:ext cx="10972800" cy="480060"/>
            <a:chOff x="0" y="0"/>
            <a:chExt cx="14630400" cy="6400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4630400" cy="640080"/>
            </a:xfrm>
            <a:custGeom>
              <a:avLst/>
              <a:gdLst/>
              <a:ahLst/>
              <a:cxnLst/>
              <a:rect r="r" b="b" t="t" l="l"/>
              <a:pathLst>
                <a:path h="640080" w="14630400">
                  <a:moveTo>
                    <a:pt x="0" y="0"/>
                  </a:moveTo>
                  <a:lnTo>
                    <a:pt x="14630400" y="0"/>
                  </a:lnTo>
                  <a:lnTo>
                    <a:pt x="146304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395372" r="0" b="-395372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463040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b="true" sz="1875" spc="300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WHY LOGISTICS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822960" y="1097280"/>
            <a:ext cx="13716000" cy="960120"/>
            <a:chOff x="0" y="0"/>
            <a:chExt cx="18288000" cy="128016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288000" cy="1280160"/>
            </a:xfrm>
            <a:custGeom>
              <a:avLst/>
              <a:gdLst/>
              <a:ahLst/>
              <a:cxnLst/>
              <a:rect r="r" b="b" t="t" l="l"/>
              <a:pathLst>
                <a:path h="128016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28357" r="0" b="-228357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>
              <a:off x="0" y="-9525"/>
              <a:ext cx="18288000" cy="12896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759"/>
                </a:lnSpc>
              </a:pPr>
              <a:r>
                <a:rPr lang="en-US" sz="4800" b="true">
                  <a:solidFill>
                    <a:srgbClr val="1A1F2E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Logistics, By the Numbers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822960" y="1988820"/>
            <a:ext cx="14401800" cy="617220"/>
            <a:chOff x="0" y="0"/>
            <a:chExt cx="19202400" cy="82296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202400" cy="822960"/>
            </a:xfrm>
            <a:custGeom>
              <a:avLst/>
              <a:gdLst/>
              <a:ahLst/>
              <a:cxnLst/>
              <a:rect r="r" b="b" t="t" l="l"/>
              <a:pathLst>
                <a:path h="822960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822960"/>
                  </a:lnTo>
                  <a:lnTo>
                    <a:pt x="0" y="8229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404650" r="0" b="-40465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9202400" cy="8705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Companies across America are hiring fast. Here's what that means for you.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813435" y="3076575"/>
            <a:ext cx="3928110" cy="5368290"/>
            <a:chOff x="0" y="0"/>
            <a:chExt cx="5237480" cy="715772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237480" cy="7157720"/>
            </a:xfrm>
            <a:custGeom>
              <a:avLst/>
              <a:gdLst/>
              <a:ahLst/>
              <a:cxnLst/>
              <a:rect r="r" b="b" t="t" l="l"/>
              <a:pathLst>
                <a:path h="7157720" w="5237480">
                  <a:moveTo>
                    <a:pt x="0" y="220599"/>
                  </a:moveTo>
                  <a:cubicBezTo>
                    <a:pt x="0" y="98806"/>
                    <a:pt x="98806" y="0"/>
                    <a:pt x="220599" y="0"/>
                  </a:cubicBezTo>
                  <a:lnTo>
                    <a:pt x="5016881" y="0"/>
                  </a:lnTo>
                  <a:cubicBezTo>
                    <a:pt x="5138674" y="0"/>
                    <a:pt x="5237480" y="98806"/>
                    <a:pt x="5237480" y="220599"/>
                  </a:cubicBezTo>
                  <a:lnTo>
                    <a:pt x="5237480" y="6937121"/>
                  </a:lnTo>
                  <a:cubicBezTo>
                    <a:pt x="5237480" y="7058914"/>
                    <a:pt x="5138674" y="7157720"/>
                    <a:pt x="5016881" y="7157720"/>
                  </a:cubicBezTo>
                  <a:lnTo>
                    <a:pt x="220599" y="7157720"/>
                  </a:lnTo>
                  <a:cubicBezTo>
                    <a:pt x="98806" y="7157720"/>
                    <a:pt x="0" y="7058914"/>
                    <a:pt x="0" y="6937121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sp>
        <p:nvSpPr>
          <p:cNvPr name="TextBox 15" id="15"/>
          <p:cNvSpPr txBox="true"/>
          <p:nvPr/>
        </p:nvSpPr>
        <p:spPr>
          <a:xfrm rot="0">
            <a:off x="1161288" y="3592830"/>
            <a:ext cx="3232404" cy="171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true">
                <a:solidFill>
                  <a:srgbClr val="00B4D8"/>
                </a:solidFill>
                <a:latin typeface="Cambria Bold"/>
                <a:ea typeface="Cambria Bold"/>
                <a:cs typeface="Cambria Bold"/>
                <a:sym typeface="Cambria Bold"/>
              </a:rPr>
              <a:t>8M+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055560" y="5197792"/>
            <a:ext cx="3443859" cy="28575"/>
            <a:chOff x="0" y="0"/>
            <a:chExt cx="4591812" cy="381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591812" cy="38100"/>
            </a:xfrm>
            <a:custGeom>
              <a:avLst/>
              <a:gdLst/>
              <a:ahLst/>
              <a:cxnLst/>
              <a:rect r="r" b="b" t="t" l="l"/>
              <a:pathLst>
                <a:path h="38100" w="4591812">
                  <a:moveTo>
                    <a:pt x="0" y="0"/>
                  </a:moveTo>
                  <a:lnTo>
                    <a:pt x="4591812" y="38100"/>
                  </a:lnTo>
                </a:path>
              </a:pathLst>
            </a:custGeom>
            <a:blipFill>
              <a:blip r:embed="rId4">
                <a:alphaModFix amt="0"/>
              </a:blip>
              <a:stretch>
                <a:fillRect l="0" t="-2298336" r="0" b="-2298336"/>
              </a:stretch>
            </a:blipFill>
            <a:ln w="28575" cap="sq">
              <a:solidFill>
                <a:srgbClr val="EEF3FB"/>
              </a:solidFill>
              <a:prstDash val="solid"/>
              <a:miter/>
            </a:ln>
          </p:spPr>
        </p:sp>
      </p:grpSp>
      <p:sp>
        <p:nvSpPr>
          <p:cNvPr name="TextBox 18" id="18"/>
          <p:cNvSpPr txBox="true"/>
          <p:nvPr/>
        </p:nvSpPr>
        <p:spPr>
          <a:xfrm rot="0">
            <a:off x="1161288" y="5396865"/>
            <a:ext cx="3232404" cy="2718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0"/>
              </a:lnSpc>
            </a:pPr>
            <a:r>
              <a:rPr lang="en-US" sz="1950">
                <a:solidFill>
                  <a:srgbClr val="1A1F2E"/>
                </a:solidFill>
                <a:latin typeface="Calibri (MS)"/>
                <a:ea typeface="Calibri (MS)"/>
                <a:cs typeface="Calibri (MS)"/>
                <a:sym typeface="Calibri (MS)"/>
              </a:rPr>
              <a:t>people employed by the U.S. logistics industry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5106543" y="3076575"/>
            <a:ext cx="3928110" cy="5368290"/>
            <a:chOff x="0" y="0"/>
            <a:chExt cx="5237480" cy="715772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237480" cy="7157720"/>
            </a:xfrm>
            <a:custGeom>
              <a:avLst/>
              <a:gdLst/>
              <a:ahLst/>
              <a:cxnLst/>
              <a:rect r="r" b="b" t="t" l="l"/>
              <a:pathLst>
                <a:path h="7157720" w="5237480">
                  <a:moveTo>
                    <a:pt x="0" y="220599"/>
                  </a:moveTo>
                  <a:cubicBezTo>
                    <a:pt x="0" y="98806"/>
                    <a:pt x="98806" y="0"/>
                    <a:pt x="220599" y="0"/>
                  </a:cubicBezTo>
                  <a:lnTo>
                    <a:pt x="5016881" y="0"/>
                  </a:lnTo>
                  <a:cubicBezTo>
                    <a:pt x="5138674" y="0"/>
                    <a:pt x="5237480" y="98806"/>
                    <a:pt x="5237480" y="220599"/>
                  </a:cubicBezTo>
                  <a:lnTo>
                    <a:pt x="5237480" y="6937121"/>
                  </a:lnTo>
                  <a:cubicBezTo>
                    <a:pt x="5237480" y="7058914"/>
                    <a:pt x="5138674" y="7157720"/>
                    <a:pt x="5016881" y="7157720"/>
                  </a:cubicBezTo>
                  <a:lnTo>
                    <a:pt x="220599" y="7157720"/>
                  </a:lnTo>
                  <a:cubicBezTo>
                    <a:pt x="98806" y="7157720"/>
                    <a:pt x="0" y="7058914"/>
                    <a:pt x="0" y="6937121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sp>
        <p:nvSpPr>
          <p:cNvPr name="TextBox 21" id="21"/>
          <p:cNvSpPr txBox="true"/>
          <p:nvPr/>
        </p:nvSpPr>
        <p:spPr>
          <a:xfrm rot="0">
            <a:off x="5454396" y="3592830"/>
            <a:ext cx="3232404" cy="171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true">
                <a:solidFill>
                  <a:srgbClr val="00B4D8"/>
                </a:solidFill>
                <a:latin typeface="Cambria Bold"/>
                <a:ea typeface="Cambria Bold"/>
                <a:cs typeface="Cambria Bold"/>
                <a:sym typeface="Cambria Bold"/>
              </a:rPr>
              <a:t>Every Year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5348668" y="5197792"/>
            <a:ext cx="3443859" cy="28575"/>
            <a:chOff x="0" y="0"/>
            <a:chExt cx="4591812" cy="381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591812" cy="38100"/>
            </a:xfrm>
            <a:custGeom>
              <a:avLst/>
              <a:gdLst/>
              <a:ahLst/>
              <a:cxnLst/>
              <a:rect r="r" b="b" t="t" l="l"/>
              <a:pathLst>
                <a:path h="38100" w="4591812">
                  <a:moveTo>
                    <a:pt x="0" y="0"/>
                  </a:moveTo>
                  <a:lnTo>
                    <a:pt x="4591812" y="38100"/>
                  </a:lnTo>
                </a:path>
              </a:pathLst>
            </a:custGeom>
            <a:blipFill>
              <a:blip r:embed="rId4">
                <a:alphaModFix amt="0"/>
              </a:blip>
              <a:stretch>
                <a:fillRect l="0" t="-2298336" r="0" b="-2298336"/>
              </a:stretch>
            </a:blipFill>
            <a:ln w="28575" cap="sq">
              <a:solidFill>
                <a:srgbClr val="EEF3FB"/>
              </a:solidFill>
              <a:prstDash val="solid"/>
              <a:miter/>
            </a:ln>
          </p:spPr>
        </p:sp>
      </p:grpSp>
      <p:sp>
        <p:nvSpPr>
          <p:cNvPr name="TextBox 24" id="24"/>
          <p:cNvSpPr txBox="true"/>
          <p:nvPr/>
        </p:nvSpPr>
        <p:spPr>
          <a:xfrm rot="0">
            <a:off x="5454396" y="5396865"/>
            <a:ext cx="3232404" cy="2718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0"/>
              </a:lnSpc>
            </a:pPr>
            <a:r>
              <a:rPr lang="en-US" sz="1950">
                <a:solidFill>
                  <a:srgbClr val="1A1F2E"/>
                </a:solidFill>
                <a:latin typeface="Calibri (MS)"/>
                <a:ea typeface="Calibri (MS)"/>
                <a:cs typeface="Calibri (MS)"/>
                <a:sym typeface="Calibri (MS)"/>
              </a:rPr>
              <a:t>demand for warehouse workers, drivers &amp; coordinators keeps growing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9399651" y="3076575"/>
            <a:ext cx="3928110" cy="5368290"/>
            <a:chOff x="0" y="0"/>
            <a:chExt cx="5237480" cy="715772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5237480" cy="7157720"/>
            </a:xfrm>
            <a:custGeom>
              <a:avLst/>
              <a:gdLst/>
              <a:ahLst/>
              <a:cxnLst/>
              <a:rect r="r" b="b" t="t" l="l"/>
              <a:pathLst>
                <a:path h="7157720" w="5237480">
                  <a:moveTo>
                    <a:pt x="0" y="220599"/>
                  </a:moveTo>
                  <a:cubicBezTo>
                    <a:pt x="0" y="98806"/>
                    <a:pt x="98806" y="0"/>
                    <a:pt x="220599" y="0"/>
                  </a:cubicBezTo>
                  <a:lnTo>
                    <a:pt x="5016881" y="0"/>
                  </a:lnTo>
                  <a:cubicBezTo>
                    <a:pt x="5138674" y="0"/>
                    <a:pt x="5237480" y="98806"/>
                    <a:pt x="5237480" y="220599"/>
                  </a:cubicBezTo>
                  <a:lnTo>
                    <a:pt x="5237480" y="6937121"/>
                  </a:lnTo>
                  <a:cubicBezTo>
                    <a:pt x="5237480" y="7058914"/>
                    <a:pt x="5138674" y="7157720"/>
                    <a:pt x="5016881" y="7157720"/>
                  </a:cubicBezTo>
                  <a:lnTo>
                    <a:pt x="220599" y="7157720"/>
                  </a:lnTo>
                  <a:cubicBezTo>
                    <a:pt x="98806" y="7157720"/>
                    <a:pt x="0" y="7058914"/>
                    <a:pt x="0" y="6937121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sp>
        <p:nvSpPr>
          <p:cNvPr name="TextBox 27" id="27"/>
          <p:cNvSpPr txBox="true"/>
          <p:nvPr/>
        </p:nvSpPr>
        <p:spPr>
          <a:xfrm rot="0">
            <a:off x="9747504" y="3592830"/>
            <a:ext cx="3232404" cy="171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true">
                <a:solidFill>
                  <a:srgbClr val="00B4D8"/>
                </a:solidFill>
                <a:latin typeface="Cambria Bold"/>
                <a:ea typeface="Cambria Bold"/>
                <a:cs typeface="Cambria Bold"/>
                <a:sym typeface="Cambria Bold"/>
              </a:rPr>
              <a:t>Nearly Anywhere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9641776" y="5197792"/>
            <a:ext cx="3443859" cy="28575"/>
            <a:chOff x="0" y="0"/>
            <a:chExt cx="4591812" cy="381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4591812" cy="38100"/>
            </a:xfrm>
            <a:custGeom>
              <a:avLst/>
              <a:gdLst/>
              <a:ahLst/>
              <a:cxnLst/>
              <a:rect r="r" b="b" t="t" l="l"/>
              <a:pathLst>
                <a:path h="38100" w="4591812">
                  <a:moveTo>
                    <a:pt x="0" y="0"/>
                  </a:moveTo>
                  <a:lnTo>
                    <a:pt x="4591812" y="38100"/>
                  </a:lnTo>
                </a:path>
              </a:pathLst>
            </a:custGeom>
            <a:blipFill>
              <a:blip r:embed="rId4">
                <a:alphaModFix amt="0"/>
              </a:blip>
              <a:stretch>
                <a:fillRect l="0" t="-2298336" r="0" b="-2298336"/>
              </a:stretch>
            </a:blipFill>
            <a:ln w="28575" cap="sq">
              <a:solidFill>
                <a:srgbClr val="EEF3FB"/>
              </a:solidFill>
              <a:prstDash val="solid"/>
              <a:miter/>
            </a:ln>
          </p:spPr>
        </p:sp>
      </p:grpSp>
      <p:sp>
        <p:nvSpPr>
          <p:cNvPr name="TextBox 30" id="30"/>
          <p:cNvSpPr txBox="true"/>
          <p:nvPr/>
        </p:nvSpPr>
        <p:spPr>
          <a:xfrm rot="0">
            <a:off x="9747504" y="5396865"/>
            <a:ext cx="3232404" cy="2718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0"/>
              </a:lnSpc>
            </a:pPr>
            <a:r>
              <a:rPr lang="en-US" sz="1950">
                <a:solidFill>
                  <a:srgbClr val="1A1F2E"/>
                </a:solidFill>
                <a:latin typeface="Calibri (MS)"/>
                <a:ea typeface="Calibri (MS)"/>
                <a:cs typeface="Calibri (MS)"/>
                <a:sym typeface="Calibri (MS)"/>
              </a:rPr>
              <a:t>entry-level jobs exist in almost every city, town &amp; rural area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3692759" y="3076575"/>
            <a:ext cx="3928110" cy="5368290"/>
            <a:chOff x="0" y="0"/>
            <a:chExt cx="5237480" cy="715772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5237480" cy="7157720"/>
            </a:xfrm>
            <a:custGeom>
              <a:avLst/>
              <a:gdLst/>
              <a:ahLst/>
              <a:cxnLst/>
              <a:rect r="r" b="b" t="t" l="l"/>
              <a:pathLst>
                <a:path h="7157720" w="5237480">
                  <a:moveTo>
                    <a:pt x="0" y="220599"/>
                  </a:moveTo>
                  <a:cubicBezTo>
                    <a:pt x="0" y="98806"/>
                    <a:pt x="98806" y="0"/>
                    <a:pt x="220599" y="0"/>
                  </a:cubicBezTo>
                  <a:lnTo>
                    <a:pt x="5016881" y="0"/>
                  </a:lnTo>
                  <a:cubicBezTo>
                    <a:pt x="5138674" y="0"/>
                    <a:pt x="5237480" y="98806"/>
                    <a:pt x="5237480" y="220599"/>
                  </a:cubicBezTo>
                  <a:lnTo>
                    <a:pt x="5237480" y="6937121"/>
                  </a:lnTo>
                  <a:cubicBezTo>
                    <a:pt x="5237480" y="7058914"/>
                    <a:pt x="5138674" y="7157720"/>
                    <a:pt x="5016881" y="7157720"/>
                  </a:cubicBezTo>
                  <a:lnTo>
                    <a:pt x="220599" y="7157720"/>
                  </a:lnTo>
                  <a:cubicBezTo>
                    <a:pt x="98806" y="7157720"/>
                    <a:pt x="0" y="7058914"/>
                    <a:pt x="0" y="6937121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sp>
        <p:nvSpPr>
          <p:cNvPr name="TextBox 33" id="33"/>
          <p:cNvSpPr txBox="true"/>
          <p:nvPr/>
        </p:nvSpPr>
        <p:spPr>
          <a:xfrm rot="0">
            <a:off x="14040612" y="3592830"/>
            <a:ext cx="3232404" cy="171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true">
                <a:solidFill>
                  <a:srgbClr val="00B4D8"/>
                </a:solidFill>
                <a:latin typeface="Cambria Bold"/>
                <a:ea typeface="Cambria Bold"/>
                <a:cs typeface="Cambria Bold"/>
                <a:sym typeface="Cambria Bold"/>
              </a:rPr>
              <a:t>Little / None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3934885" y="5197792"/>
            <a:ext cx="3443859" cy="28575"/>
            <a:chOff x="0" y="0"/>
            <a:chExt cx="4591812" cy="381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4591812" cy="38100"/>
            </a:xfrm>
            <a:custGeom>
              <a:avLst/>
              <a:gdLst/>
              <a:ahLst/>
              <a:cxnLst/>
              <a:rect r="r" b="b" t="t" l="l"/>
              <a:pathLst>
                <a:path h="38100" w="4591812">
                  <a:moveTo>
                    <a:pt x="0" y="0"/>
                  </a:moveTo>
                  <a:lnTo>
                    <a:pt x="4591812" y="38100"/>
                  </a:lnTo>
                </a:path>
              </a:pathLst>
            </a:custGeom>
            <a:blipFill>
              <a:blip r:embed="rId4">
                <a:alphaModFix amt="0"/>
              </a:blip>
              <a:stretch>
                <a:fillRect l="0" t="-2298336" r="0" b="-2298336"/>
              </a:stretch>
            </a:blipFill>
            <a:ln w="28575" cap="sq">
              <a:solidFill>
                <a:srgbClr val="EEF3FB"/>
              </a:solidFill>
              <a:prstDash val="solid"/>
              <a:miter/>
            </a:ln>
          </p:spPr>
        </p:sp>
      </p:grpSp>
      <p:sp>
        <p:nvSpPr>
          <p:cNvPr name="TextBox 36" id="36"/>
          <p:cNvSpPr txBox="true"/>
          <p:nvPr/>
        </p:nvSpPr>
        <p:spPr>
          <a:xfrm rot="0">
            <a:off x="14040612" y="5396865"/>
            <a:ext cx="3232404" cy="2718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0"/>
              </a:lnSpc>
            </a:pPr>
            <a:r>
              <a:rPr lang="en-US" sz="1950">
                <a:solidFill>
                  <a:srgbClr val="1A1F2E"/>
                </a:solidFill>
                <a:latin typeface="Calibri (MS)"/>
                <a:ea typeface="Calibri (MS)"/>
                <a:cs typeface="Calibri (MS)"/>
                <a:sym typeface="Calibri (MS)"/>
              </a:rPr>
              <a:t>experience needed. Many employers want to hire beginners.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685800" y="9710928"/>
            <a:ext cx="9601200" cy="411480"/>
            <a:chOff x="0" y="0"/>
            <a:chExt cx="12801600" cy="54864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2801600" cy="548640"/>
            </a:xfrm>
            <a:custGeom>
              <a:avLst/>
              <a:gdLst/>
              <a:ahLst/>
              <a:cxnLst/>
              <a:rect r="r" b="b" t="t" l="l"/>
              <a:pathLst>
                <a:path h="548640" w="12801600">
                  <a:moveTo>
                    <a:pt x="0" y="0"/>
                  </a:moveTo>
                  <a:lnTo>
                    <a:pt x="12801600" y="0"/>
                  </a:lnTo>
                  <a:lnTo>
                    <a:pt x="128016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404650" r="0" b="-404650"/>
              </a:stretch>
            </a:blip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28575"/>
              <a:ext cx="128016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Blueprint30  ·  Intro to Logistics Careers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6915943" y="9710928"/>
            <a:ext cx="685800" cy="411480"/>
            <a:chOff x="0" y="0"/>
            <a:chExt cx="914400" cy="54864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914400" cy="548640"/>
            </a:xfrm>
            <a:custGeom>
              <a:avLst/>
              <a:gdLst/>
              <a:ahLst/>
              <a:cxnLst/>
              <a:rect r="r" b="b" t="t" l="l"/>
              <a:pathLst>
                <a:path h="54864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26982" t="0" r="-26982" b="0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226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813280" y="-685800"/>
            <a:ext cx="4389120" cy="4389120"/>
            <a:chOff x="0" y="0"/>
            <a:chExt cx="5852160" cy="5852160"/>
          </a:xfrm>
        </p:grpSpPr>
        <p:sp>
          <p:nvSpPr>
            <p:cNvPr name="Freeform 3" id="3" descr="/home/claude/logistics_ppt/icon_rocket_cyan.png"/>
            <p:cNvSpPr/>
            <p:nvPr/>
          </p:nvSpPr>
          <p:spPr>
            <a:xfrm flipH="false" flipV="false" rot="0">
              <a:off x="0" y="0"/>
              <a:ext cx="5852160" cy="5852160"/>
            </a:xfrm>
            <a:custGeom>
              <a:avLst/>
              <a:gdLst/>
              <a:ahLst/>
              <a:cxnLst/>
              <a:rect r="r" b="b" t="t" l="l"/>
              <a:pathLst>
                <a:path h="5852160" w="5852160">
                  <a:moveTo>
                    <a:pt x="0" y="0"/>
                  </a:moveTo>
                  <a:lnTo>
                    <a:pt x="5852160" y="0"/>
                  </a:lnTo>
                  <a:lnTo>
                    <a:pt x="5852160" y="5852160"/>
                  </a:lnTo>
                  <a:lnTo>
                    <a:pt x="0" y="5852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991588" y="493776"/>
            <a:ext cx="2318918" cy="768096"/>
            <a:chOff x="0" y="0"/>
            <a:chExt cx="3091891" cy="102412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91942" cy="1024128"/>
            </a:xfrm>
            <a:custGeom>
              <a:avLst/>
              <a:gdLst/>
              <a:ahLst/>
              <a:cxnLst/>
              <a:rect r="r" b="b" t="t" l="l"/>
              <a:pathLst>
                <a:path h="1024128" w="3091942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2945638" y="0"/>
                  </a:lnTo>
                  <a:cubicBezTo>
                    <a:pt x="3026410" y="0"/>
                    <a:pt x="3091942" y="65532"/>
                    <a:pt x="3091942" y="146304"/>
                  </a:cubicBezTo>
                  <a:lnTo>
                    <a:pt x="3091942" y="877824"/>
                  </a:lnTo>
                  <a:cubicBezTo>
                    <a:pt x="3091942" y="958596"/>
                    <a:pt x="3026410" y="1024128"/>
                    <a:pt x="2945638" y="1024128"/>
                  </a:cubicBezTo>
                  <a:lnTo>
                    <a:pt x="146304" y="1024128"/>
                  </a:lnTo>
                  <a:cubicBezTo>
                    <a:pt x="65532" y="1024128"/>
                    <a:pt x="0" y="958596"/>
                    <a:pt x="0" y="8778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156180" y="658368"/>
            <a:ext cx="1989734" cy="438912"/>
            <a:chOff x="0" y="0"/>
            <a:chExt cx="2652979" cy="585216"/>
          </a:xfrm>
        </p:grpSpPr>
        <p:sp>
          <p:nvSpPr>
            <p:cNvPr name="Freeform 7" id="7" descr="/home/claude/logistics_ppt/logo.png"/>
            <p:cNvSpPr/>
            <p:nvPr/>
          </p:nvSpPr>
          <p:spPr>
            <a:xfrm flipH="false" flipV="false" rot="0">
              <a:off x="0" y="0"/>
              <a:ext cx="2653030" cy="585216"/>
            </a:xfrm>
            <a:custGeom>
              <a:avLst/>
              <a:gdLst/>
              <a:ahLst/>
              <a:cxnLst/>
              <a:rect r="r" b="b" t="t" l="l"/>
              <a:pathLst>
                <a:path h="585216" w="2653030">
                  <a:moveTo>
                    <a:pt x="0" y="0"/>
                  </a:moveTo>
                  <a:lnTo>
                    <a:pt x="2653030" y="0"/>
                  </a:lnTo>
                  <a:lnTo>
                    <a:pt x="2653030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1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822960" y="617220"/>
            <a:ext cx="10972800" cy="480060"/>
            <a:chOff x="0" y="0"/>
            <a:chExt cx="14630400" cy="6400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630400" cy="640080"/>
            </a:xfrm>
            <a:custGeom>
              <a:avLst/>
              <a:gdLst/>
              <a:ahLst/>
              <a:cxnLst/>
              <a:rect r="r" b="b" t="t" l="l"/>
              <a:pathLst>
                <a:path h="640080" w="14630400">
                  <a:moveTo>
                    <a:pt x="0" y="0"/>
                  </a:moveTo>
                  <a:lnTo>
                    <a:pt x="14630400" y="0"/>
                  </a:lnTo>
                  <a:lnTo>
                    <a:pt x="146304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395372" r="0" b="-395372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463040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b="true" sz="1875" spc="300">
                  <a:solidFill>
                    <a:srgbClr val="F4A2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TAKE THE NEXT STEP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2960" y="1097280"/>
            <a:ext cx="15773400" cy="960120"/>
            <a:chOff x="0" y="0"/>
            <a:chExt cx="21031200" cy="128016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1031200" cy="1280160"/>
            </a:xfrm>
            <a:custGeom>
              <a:avLst/>
              <a:gdLst/>
              <a:ahLst/>
              <a:cxnLst/>
              <a:rect r="r" b="b" t="t" l="l"/>
              <a:pathLst>
                <a:path h="1280160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270111" r="0" b="-270111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21031200" cy="129921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400"/>
                </a:lnSpc>
              </a:pPr>
              <a:r>
                <a:rPr lang="en-US" sz="4500" b="true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How to Get Started &amp; Get Certified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22960" y="2057400"/>
            <a:ext cx="15773400" cy="617220"/>
            <a:chOff x="0" y="0"/>
            <a:chExt cx="21031200" cy="82296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1031200" cy="822960"/>
            </a:xfrm>
            <a:custGeom>
              <a:avLst/>
              <a:gdLst/>
              <a:ahLst/>
              <a:cxnLst/>
              <a:rect r="r" b="b" t="t" l="l"/>
              <a:pathLst>
                <a:path h="822960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822960"/>
                  </a:lnTo>
                  <a:lnTo>
                    <a:pt x="0" y="82296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447950" r="0" b="-44795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1031200" cy="86106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30"/>
                </a:lnSpc>
              </a:pPr>
              <a:r>
                <a:rPr lang="en-US" sz="2025" i="true">
                  <a:solidFill>
                    <a:srgbClr val="CADCFC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You don't need a degree or years of experience. You need to show up, be reliable, and be willing to learn.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22960" y="2948940"/>
            <a:ext cx="8229600" cy="6240780"/>
            <a:chOff x="0" y="0"/>
            <a:chExt cx="10972800" cy="832104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972800" cy="8321040"/>
            </a:xfrm>
            <a:custGeom>
              <a:avLst/>
              <a:gdLst/>
              <a:ahLst/>
              <a:cxnLst/>
              <a:rect r="r" b="b" t="t" l="l"/>
              <a:pathLst>
                <a:path h="8321040" w="10972800">
                  <a:moveTo>
                    <a:pt x="0" y="219456"/>
                  </a:moveTo>
                  <a:cubicBezTo>
                    <a:pt x="0" y="98298"/>
                    <a:pt x="98298" y="0"/>
                    <a:pt x="219456" y="0"/>
                  </a:cubicBezTo>
                  <a:lnTo>
                    <a:pt x="10753344" y="0"/>
                  </a:lnTo>
                  <a:cubicBezTo>
                    <a:pt x="10874502" y="0"/>
                    <a:pt x="10972800" y="98298"/>
                    <a:pt x="10972800" y="219456"/>
                  </a:cubicBezTo>
                  <a:lnTo>
                    <a:pt x="10972800" y="8101584"/>
                  </a:lnTo>
                  <a:cubicBezTo>
                    <a:pt x="10972800" y="8222742"/>
                    <a:pt x="10874502" y="8321040"/>
                    <a:pt x="10753344" y="8321040"/>
                  </a:cubicBezTo>
                  <a:lnTo>
                    <a:pt x="219456" y="8321040"/>
                  </a:lnTo>
                  <a:cubicBezTo>
                    <a:pt x="98298" y="8321040"/>
                    <a:pt x="0" y="8222742"/>
                    <a:pt x="0" y="8101584"/>
                  </a:cubicBezTo>
                  <a:close/>
                </a:path>
              </a:pathLst>
            </a:custGeom>
            <a:solidFill>
              <a:srgbClr val="12306B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234440" y="3223260"/>
            <a:ext cx="7406640" cy="548640"/>
            <a:chOff x="0" y="0"/>
            <a:chExt cx="9875520" cy="73152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875520" cy="731520"/>
            </a:xfrm>
            <a:custGeom>
              <a:avLst/>
              <a:gdLst/>
              <a:ahLst/>
              <a:cxnLst/>
              <a:rect r="r" b="b" t="t" l="l"/>
              <a:pathLst>
                <a:path h="731520" w="9875520">
                  <a:moveTo>
                    <a:pt x="0" y="0"/>
                  </a:moveTo>
                  <a:lnTo>
                    <a:pt x="9875520" y="0"/>
                  </a:lnTo>
                  <a:lnTo>
                    <a:pt x="987552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213048" r="0" b="-213048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9875520" cy="7410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879"/>
                </a:lnSpc>
              </a:pPr>
              <a:r>
                <a:rPr lang="en-US" sz="2400" b="true">
                  <a:solidFill>
                    <a:srgbClr val="F4A22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Where to Get Certified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34440" y="3950208"/>
            <a:ext cx="192024" cy="192024"/>
            <a:chOff x="0" y="0"/>
            <a:chExt cx="256032" cy="25603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56032" cy="256032"/>
            </a:xfrm>
            <a:custGeom>
              <a:avLst/>
              <a:gdLst/>
              <a:ahLst/>
              <a:cxnLst/>
              <a:rect r="r" b="b" t="t" l="l"/>
              <a:pathLst>
                <a:path h="256032" w="256032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cubicBezTo>
                    <a:pt x="198755" y="0"/>
                    <a:pt x="256032" y="57277"/>
                    <a:pt x="256032" y="128016"/>
                  </a:cubicBezTo>
                  <a:cubicBezTo>
                    <a:pt x="256032" y="198755"/>
                    <a:pt x="198755" y="256032"/>
                    <a:pt x="128016" y="256032"/>
                  </a:cubicBezTo>
                  <a:cubicBezTo>
                    <a:pt x="57277" y="256032"/>
                    <a:pt x="0" y="198755"/>
                    <a:pt x="0" y="128016"/>
                  </a:cubicBezTo>
                  <a:close/>
                </a:path>
              </a:pathLst>
            </a:custGeom>
            <a:solidFill>
              <a:srgbClr val="00B4D8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577340" y="3771900"/>
            <a:ext cx="7132320" cy="411480"/>
            <a:chOff x="0" y="0"/>
            <a:chExt cx="9509760" cy="54864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509760" cy="548640"/>
            </a:xfrm>
            <a:custGeom>
              <a:avLst/>
              <a:gdLst/>
              <a:ahLst/>
              <a:cxnLst/>
              <a:rect r="r" b="b" t="t" l="l"/>
              <a:pathLst>
                <a:path h="548640" w="9509760">
                  <a:moveTo>
                    <a:pt x="0" y="0"/>
                  </a:moveTo>
                  <a:lnTo>
                    <a:pt x="9509760" y="0"/>
                  </a:lnTo>
                  <a:lnTo>
                    <a:pt x="950976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287740" r="0" b="-28774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950976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Forklift Certification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577340" y="4155948"/>
            <a:ext cx="7132320" cy="685800"/>
            <a:chOff x="0" y="0"/>
            <a:chExt cx="9509760" cy="9144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9509760" cy="914400"/>
            </a:xfrm>
            <a:custGeom>
              <a:avLst/>
              <a:gdLst/>
              <a:ahLst/>
              <a:cxnLst/>
              <a:rect r="r" b="b" t="t" l="l"/>
              <a:pathLst>
                <a:path h="914400" w="9509760">
                  <a:moveTo>
                    <a:pt x="0" y="0"/>
                  </a:moveTo>
                  <a:lnTo>
                    <a:pt x="9509760" y="0"/>
                  </a:lnTo>
                  <a:lnTo>
                    <a:pt x="950976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152644" r="0" b="-152644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19050"/>
              <a:ext cx="9509760" cy="9334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75">
                  <a:solidFill>
                    <a:srgbClr val="B9C8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 to 3 day training program through local trade schools, community colleges, or employer-sponsored programs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234440" y="4978908"/>
            <a:ext cx="192024" cy="192024"/>
            <a:chOff x="0" y="0"/>
            <a:chExt cx="256032" cy="256032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56032" cy="256032"/>
            </a:xfrm>
            <a:custGeom>
              <a:avLst/>
              <a:gdLst/>
              <a:ahLst/>
              <a:cxnLst/>
              <a:rect r="r" b="b" t="t" l="l"/>
              <a:pathLst>
                <a:path h="256032" w="256032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cubicBezTo>
                    <a:pt x="198755" y="0"/>
                    <a:pt x="256032" y="57277"/>
                    <a:pt x="256032" y="128016"/>
                  </a:cubicBezTo>
                  <a:cubicBezTo>
                    <a:pt x="256032" y="198755"/>
                    <a:pt x="198755" y="256032"/>
                    <a:pt x="128016" y="256032"/>
                  </a:cubicBezTo>
                  <a:cubicBezTo>
                    <a:pt x="57277" y="256032"/>
                    <a:pt x="0" y="198755"/>
                    <a:pt x="0" y="128016"/>
                  </a:cubicBezTo>
                  <a:close/>
                </a:path>
              </a:pathLst>
            </a:custGeom>
            <a:solidFill>
              <a:srgbClr val="00B4D8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577340" y="4800600"/>
            <a:ext cx="7132320" cy="411480"/>
            <a:chOff x="0" y="0"/>
            <a:chExt cx="9509760" cy="54864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509760" cy="548640"/>
            </a:xfrm>
            <a:custGeom>
              <a:avLst/>
              <a:gdLst/>
              <a:ahLst/>
              <a:cxnLst/>
              <a:rect r="r" b="b" t="t" l="l"/>
              <a:pathLst>
                <a:path h="548640" w="9509760">
                  <a:moveTo>
                    <a:pt x="0" y="0"/>
                  </a:moveTo>
                  <a:lnTo>
                    <a:pt x="9509760" y="0"/>
                  </a:lnTo>
                  <a:lnTo>
                    <a:pt x="950976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287740" r="0" b="-287740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950976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OSHA 10 Safety Card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577340" y="5184648"/>
            <a:ext cx="7132320" cy="685800"/>
            <a:chOff x="0" y="0"/>
            <a:chExt cx="9509760" cy="9144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9509760" cy="914400"/>
            </a:xfrm>
            <a:custGeom>
              <a:avLst/>
              <a:gdLst/>
              <a:ahLst/>
              <a:cxnLst/>
              <a:rect r="r" b="b" t="t" l="l"/>
              <a:pathLst>
                <a:path h="914400" w="9509760">
                  <a:moveTo>
                    <a:pt x="0" y="0"/>
                  </a:moveTo>
                  <a:lnTo>
                    <a:pt x="9509760" y="0"/>
                  </a:lnTo>
                  <a:lnTo>
                    <a:pt x="950976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152644" r="0" b="-152644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19050"/>
              <a:ext cx="9509760" cy="9334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75">
                  <a:solidFill>
                    <a:srgbClr val="B9C8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10-hour workplace safety course, available online through OSHA-authorized providers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234440" y="6007608"/>
            <a:ext cx="192024" cy="192024"/>
            <a:chOff x="0" y="0"/>
            <a:chExt cx="256032" cy="25603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256032" cy="256032"/>
            </a:xfrm>
            <a:custGeom>
              <a:avLst/>
              <a:gdLst/>
              <a:ahLst/>
              <a:cxnLst/>
              <a:rect r="r" b="b" t="t" l="l"/>
              <a:pathLst>
                <a:path h="256032" w="256032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cubicBezTo>
                    <a:pt x="198755" y="0"/>
                    <a:pt x="256032" y="57277"/>
                    <a:pt x="256032" y="128016"/>
                  </a:cubicBezTo>
                  <a:cubicBezTo>
                    <a:pt x="256032" y="198755"/>
                    <a:pt x="198755" y="256032"/>
                    <a:pt x="128016" y="256032"/>
                  </a:cubicBezTo>
                  <a:cubicBezTo>
                    <a:pt x="57277" y="256032"/>
                    <a:pt x="0" y="198755"/>
                    <a:pt x="0" y="128016"/>
                  </a:cubicBezTo>
                  <a:close/>
                </a:path>
              </a:pathLst>
            </a:custGeom>
            <a:solidFill>
              <a:srgbClr val="00B4D8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1577340" y="5829300"/>
            <a:ext cx="7132320" cy="411480"/>
            <a:chOff x="0" y="0"/>
            <a:chExt cx="9509760" cy="54864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9509760" cy="548640"/>
            </a:xfrm>
            <a:custGeom>
              <a:avLst/>
              <a:gdLst/>
              <a:ahLst/>
              <a:cxnLst/>
              <a:rect r="r" b="b" t="t" l="l"/>
              <a:pathLst>
                <a:path h="548640" w="9509760">
                  <a:moveTo>
                    <a:pt x="0" y="0"/>
                  </a:moveTo>
                  <a:lnTo>
                    <a:pt x="9509760" y="0"/>
                  </a:lnTo>
                  <a:lnTo>
                    <a:pt x="950976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287740" r="0" b="-287740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950976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APICS CSCP / CPIM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577340" y="6213348"/>
            <a:ext cx="7132320" cy="685800"/>
            <a:chOff x="0" y="0"/>
            <a:chExt cx="9509760" cy="9144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9509760" cy="914400"/>
            </a:xfrm>
            <a:custGeom>
              <a:avLst/>
              <a:gdLst/>
              <a:ahLst/>
              <a:cxnLst/>
              <a:rect r="r" b="b" t="t" l="l"/>
              <a:pathLst>
                <a:path h="914400" w="9509760">
                  <a:moveTo>
                    <a:pt x="0" y="0"/>
                  </a:moveTo>
                  <a:lnTo>
                    <a:pt x="9509760" y="0"/>
                  </a:lnTo>
                  <a:lnTo>
                    <a:pt x="950976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152644" r="0" b="-152644"/>
              </a:stretch>
            </a:blip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19050"/>
              <a:ext cx="9509760" cy="9334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75">
                  <a:solidFill>
                    <a:srgbClr val="B9C8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Supply chain certifications through ASCM (Association for Supply Chain Management)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234440" y="7036308"/>
            <a:ext cx="192024" cy="192024"/>
            <a:chOff x="0" y="0"/>
            <a:chExt cx="256032" cy="256032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256032" cy="256032"/>
            </a:xfrm>
            <a:custGeom>
              <a:avLst/>
              <a:gdLst/>
              <a:ahLst/>
              <a:cxnLst/>
              <a:rect r="r" b="b" t="t" l="l"/>
              <a:pathLst>
                <a:path h="256032" w="256032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cubicBezTo>
                    <a:pt x="198755" y="0"/>
                    <a:pt x="256032" y="57277"/>
                    <a:pt x="256032" y="128016"/>
                  </a:cubicBezTo>
                  <a:cubicBezTo>
                    <a:pt x="256032" y="198755"/>
                    <a:pt x="198755" y="256032"/>
                    <a:pt x="128016" y="256032"/>
                  </a:cubicBezTo>
                  <a:cubicBezTo>
                    <a:pt x="57277" y="256032"/>
                    <a:pt x="0" y="198755"/>
                    <a:pt x="0" y="128016"/>
                  </a:cubicBezTo>
                  <a:close/>
                </a:path>
              </a:pathLst>
            </a:custGeom>
            <a:solidFill>
              <a:srgbClr val="00B4D8"/>
            </a:solidFill>
          </p:spPr>
        </p:sp>
      </p:grpSp>
      <p:grpSp>
        <p:nvGrpSpPr>
          <p:cNvPr name="Group 48" id="48"/>
          <p:cNvGrpSpPr/>
          <p:nvPr/>
        </p:nvGrpSpPr>
        <p:grpSpPr>
          <a:xfrm rot="0">
            <a:off x="1577340" y="6858000"/>
            <a:ext cx="7132320" cy="411480"/>
            <a:chOff x="0" y="0"/>
            <a:chExt cx="9509760" cy="54864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9509760" cy="548640"/>
            </a:xfrm>
            <a:custGeom>
              <a:avLst/>
              <a:gdLst/>
              <a:ahLst/>
              <a:cxnLst/>
              <a:rect r="r" b="b" t="t" l="l"/>
              <a:pathLst>
                <a:path h="548640" w="9509760">
                  <a:moveTo>
                    <a:pt x="0" y="0"/>
                  </a:moveTo>
                  <a:lnTo>
                    <a:pt x="9509760" y="0"/>
                  </a:lnTo>
                  <a:lnTo>
                    <a:pt x="950976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287740" r="0" b="-287740"/>
              </a:stretch>
            </a:blip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950976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Google Career Certificate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1577340" y="7242048"/>
            <a:ext cx="7132320" cy="685800"/>
            <a:chOff x="0" y="0"/>
            <a:chExt cx="9509760" cy="91440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9509760" cy="914400"/>
            </a:xfrm>
            <a:custGeom>
              <a:avLst/>
              <a:gdLst/>
              <a:ahLst/>
              <a:cxnLst/>
              <a:rect r="r" b="b" t="t" l="l"/>
              <a:pathLst>
                <a:path h="914400" w="9509760">
                  <a:moveTo>
                    <a:pt x="0" y="0"/>
                  </a:moveTo>
                  <a:lnTo>
                    <a:pt x="9509760" y="0"/>
                  </a:lnTo>
                  <a:lnTo>
                    <a:pt x="950976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152644" r="0" b="-152644"/>
              </a:stretch>
            </a:blip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19050"/>
              <a:ext cx="9509760" cy="9334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75">
                  <a:solidFill>
                    <a:srgbClr val="B9C8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Free/low-cost online supply chain certificate via Coursera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1234440" y="8065008"/>
            <a:ext cx="192024" cy="192024"/>
            <a:chOff x="0" y="0"/>
            <a:chExt cx="256032" cy="256032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256032" cy="256032"/>
            </a:xfrm>
            <a:custGeom>
              <a:avLst/>
              <a:gdLst/>
              <a:ahLst/>
              <a:cxnLst/>
              <a:rect r="r" b="b" t="t" l="l"/>
              <a:pathLst>
                <a:path h="256032" w="256032">
                  <a:moveTo>
                    <a:pt x="0" y="128016"/>
                  </a:moveTo>
                  <a:cubicBezTo>
                    <a:pt x="0" y="57277"/>
                    <a:pt x="57277" y="0"/>
                    <a:pt x="128016" y="0"/>
                  </a:cubicBezTo>
                  <a:cubicBezTo>
                    <a:pt x="198755" y="0"/>
                    <a:pt x="256032" y="57277"/>
                    <a:pt x="256032" y="128016"/>
                  </a:cubicBezTo>
                  <a:cubicBezTo>
                    <a:pt x="256032" y="198755"/>
                    <a:pt x="198755" y="256032"/>
                    <a:pt x="128016" y="256032"/>
                  </a:cubicBezTo>
                  <a:cubicBezTo>
                    <a:pt x="57277" y="256032"/>
                    <a:pt x="0" y="198755"/>
                    <a:pt x="0" y="128016"/>
                  </a:cubicBezTo>
                  <a:close/>
                </a:path>
              </a:pathLst>
            </a:custGeom>
            <a:solidFill>
              <a:srgbClr val="00B4D8"/>
            </a:solidFill>
          </p:spPr>
        </p:sp>
      </p:grpSp>
      <p:grpSp>
        <p:nvGrpSpPr>
          <p:cNvPr name="Group 56" id="56"/>
          <p:cNvGrpSpPr/>
          <p:nvPr/>
        </p:nvGrpSpPr>
        <p:grpSpPr>
          <a:xfrm rot="0">
            <a:off x="1577340" y="7886700"/>
            <a:ext cx="7132320" cy="411480"/>
            <a:chOff x="0" y="0"/>
            <a:chExt cx="9509760" cy="54864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9509760" cy="548640"/>
            </a:xfrm>
            <a:custGeom>
              <a:avLst/>
              <a:gdLst/>
              <a:ahLst/>
              <a:cxnLst/>
              <a:rect r="r" b="b" t="t" l="l"/>
              <a:pathLst>
                <a:path h="548640" w="9509760">
                  <a:moveTo>
                    <a:pt x="0" y="0"/>
                  </a:moveTo>
                  <a:lnTo>
                    <a:pt x="9509760" y="0"/>
                  </a:lnTo>
                  <a:lnTo>
                    <a:pt x="950976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287740" r="0" b="-287740"/>
              </a:stretch>
            </a:blip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38100"/>
              <a:ext cx="9509760" cy="5867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Freight Broker License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1577340" y="8270748"/>
            <a:ext cx="7132320" cy="685800"/>
            <a:chOff x="0" y="0"/>
            <a:chExt cx="9509760" cy="91440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9509760" cy="914400"/>
            </a:xfrm>
            <a:custGeom>
              <a:avLst/>
              <a:gdLst/>
              <a:ahLst/>
              <a:cxnLst/>
              <a:rect r="r" b="b" t="t" l="l"/>
              <a:pathLst>
                <a:path h="914400" w="9509760">
                  <a:moveTo>
                    <a:pt x="0" y="0"/>
                  </a:moveTo>
                  <a:lnTo>
                    <a:pt x="9509760" y="0"/>
                  </a:lnTo>
                  <a:lnTo>
                    <a:pt x="950976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152644" r="0" b="-152644"/>
              </a:stretch>
            </a:blip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19050"/>
              <a:ext cx="9509760" cy="9334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75">
                  <a:solidFill>
                    <a:srgbClr val="B9C8E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Authority application through the FMCSA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9395460" y="2948940"/>
            <a:ext cx="8023860" cy="6240780"/>
            <a:chOff x="0" y="0"/>
            <a:chExt cx="10698480" cy="832104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10698480" cy="8321040"/>
            </a:xfrm>
            <a:custGeom>
              <a:avLst/>
              <a:gdLst/>
              <a:ahLst/>
              <a:cxnLst/>
              <a:rect r="r" b="b" t="t" l="l"/>
              <a:pathLst>
                <a:path h="8321040" w="10698480">
                  <a:moveTo>
                    <a:pt x="0" y="219456"/>
                  </a:moveTo>
                  <a:cubicBezTo>
                    <a:pt x="0" y="98298"/>
                    <a:pt x="98298" y="0"/>
                    <a:pt x="219456" y="0"/>
                  </a:cubicBezTo>
                  <a:lnTo>
                    <a:pt x="10479024" y="0"/>
                  </a:lnTo>
                  <a:cubicBezTo>
                    <a:pt x="10600182" y="0"/>
                    <a:pt x="10698480" y="98298"/>
                    <a:pt x="10698480" y="219456"/>
                  </a:cubicBezTo>
                  <a:lnTo>
                    <a:pt x="10698480" y="8101584"/>
                  </a:lnTo>
                  <a:cubicBezTo>
                    <a:pt x="10698480" y="8222742"/>
                    <a:pt x="10600182" y="8321040"/>
                    <a:pt x="10479024" y="8321040"/>
                  </a:cubicBezTo>
                  <a:lnTo>
                    <a:pt x="219456" y="8321040"/>
                  </a:lnTo>
                  <a:cubicBezTo>
                    <a:pt x="98298" y="8321040"/>
                    <a:pt x="0" y="8222742"/>
                    <a:pt x="0" y="810158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4" id="64"/>
          <p:cNvGrpSpPr/>
          <p:nvPr/>
        </p:nvGrpSpPr>
        <p:grpSpPr>
          <a:xfrm rot="0">
            <a:off x="9806940" y="3223260"/>
            <a:ext cx="7269480" cy="548640"/>
            <a:chOff x="0" y="0"/>
            <a:chExt cx="9692640" cy="73152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9692640" cy="731520"/>
            </a:xfrm>
            <a:custGeom>
              <a:avLst/>
              <a:gdLst/>
              <a:ahLst/>
              <a:cxnLst/>
              <a:rect r="r" b="b" t="t" l="l"/>
              <a:pathLst>
                <a:path h="731520" w="9692640">
                  <a:moveTo>
                    <a:pt x="0" y="0"/>
                  </a:moveTo>
                  <a:lnTo>
                    <a:pt x="9692640" y="0"/>
                  </a:lnTo>
                  <a:lnTo>
                    <a:pt x="969264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208176" r="0" b="-208176"/>
              </a:stretch>
            </a:blipFill>
          </p:spPr>
        </p:sp>
        <p:sp>
          <p:nvSpPr>
            <p:cNvPr name="TextBox 66" id="66"/>
            <p:cNvSpPr txBox="true"/>
            <p:nvPr/>
          </p:nvSpPr>
          <p:spPr>
            <a:xfrm>
              <a:off x="0" y="-9525"/>
              <a:ext cx="9692640" cy="7410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879"/>
                </a:lnSpc>
              </a:pPr>
              <a:r>
                <a:rPr lang="en-US" sz="2400" b="true">
                  <a:solidFill>
                    <a:srgbClr val="0A226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Your Next 3 Steps</a:t>
              </a: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9806940" y="4046220"/>
            <a:ext cx="685800" cy="685800"/>
            <a:chOff x="0" y="0"/>
            <a:chExt cx="914400" cy="914400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457200"/>
                  </a:moveTo>
                  <a:cubicBezTo>
                    <a:pt x="0" y="204724"/>
                    <a:pt x="204724" y="0"/>
                    <a:pt x="457200" y="0"/>
                  </a:cubicBezTo>
                  <a:cubicBezTo>
                    <a:pt x="709676" y="0"/>
                    <a:pt x="914400" y="204724"/>
                    <a:pt x="914400" y="457200"/>
                  </a:cubicBezTo>
                  <a:cubicBezTo>
                    <a:pt x="914400" y="709676"/>
                    <a:pt x="709676" y="914400"/>
                    <a:pt x="457200" y="914400"/>
                  </a:cubicBezTo>
                  <a:cubicBezTo>
                    <a:pt x="204724" y="914400"/>
                    <a:pt x="0" y="709676"/>
                    <a:pt x="0" y="457200"/>
                  </a:cubicBezTo>
                  <a:close/>
                </a:path>
              </a:pathLst>
            </a:custGeom>
            <a:solidFill>
              <a:srgbClr val="F4A223"/>
            </a:solidFill>
          </p:spPr>
        </p:sp>
      </p:grpSp>
      <p:grpSp>
        <p:nvGrpSpPr>
          <p:cNvPr name="Group 69" id="69"/>
          <p:cNvGrpSpPr/>
          <p:nvPr/>
        </p:nvGrpSpPr>
        <p:grpSpPr>
          <a:xfrm rot="0">
            <a:off x="9806940" y="4046220"/>
            <a:ext cx="685800" cy="685800"/>
            <a:chOff x="0" y="0"/>
            <a:chExt cx="914400" cy="914400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71" id="71"/>
            <p:cNvSpPr txBox="true"/>
            <p:nvPr/>
          </p:nvSpPr>
          <p:spPr>
            <a:xfrm>
              <a:off x="0" y="-9525"/>
              <a:ext cx="914400" cy="9239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0A226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1</a:t>
              </a:r>
            </a:p>
          </p:txBody>
        </p:sp>
      </p:grpSp>
      <p:grpSp>
        <p:nvGrpSpPr>
          <p:cNvPr name="Group 72" id="72"/>
          <p:cNvGrpSpPr/>
          <p:nvPr/>
        </p:nvGrpSpPr>
        <p:grpSpPr>
          <a:xfrm rot="0">
            <a:off x="10698480" y="3977640"/>
            <a:ext cx="6309360" cy="438912"/>
            <a:chOff x="0" y="0"/>
            <a:chExt cx="8412480" cy="585216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8412480" cy="585216"/>
            </a:xfrm>
            <a:custGeom>
              <a:avLst/>
              <a:gdLst/>
              <a:ahLst/>
              <a:cxnLst/>
              <a:rect r="r" b="b" t="t" l="l"/>
              <a:pathLst>
                <a:path h="585216" w="8412480">
                  <a:moveTo>
                    <a:pt x="0" y="0"/>
                  </a:moveTo>
                  <a:lnTo>
                    <a:pt x="8412480" y="0"/>
                  </a:lnTo>
                  <a:lnTo>
                    <a:pt x="841248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230097" r="0" b="-230097"/>
              </a:stretch>
            </a:blipFill>
          </p:spPr>
        </p:sp>
        <p:sp>
          <p:nvSpPr>
            <p:cNvPr name="TextBox 74" id="74"/>
            <p:cNvSpPr txBox="true"/>
            <p:nvPr/>
          </p:nvSpPr>
          <p:spPr>
            <a:xfrm>
              <a:off x="0" y="-38100"/>
              <a:ext cx="841248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30"/>
                </a:lnSpc>
              </a:pPr>
              <a:r>
                <a:rPr lang="en-US" sz="2025" b="true">
                  <a:solidFill>
                    <a:srgbClr val="1A1F2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Finish this course</a:t>
              </a:r>
            </a:p>
          </p:txBody>
        </p:sp>
      </p:grpSp>
      <p:grpSp>
        <p:nvGrpSpPr>
          <p:cNvPr name="Group 75" id="75"/>
          <p:cNvGrpSpPr/>
          <p:nvPr/>
        </p:nvGrpSpPr>
        <p:grpSpPr>
          <a:xfrm rot="0">
            <a:off x="10698480" y="4402836"/>
            <a:ext cx="6309360" cy="754380"/>
            <a:chOff x="0" y="0"/>
            <a:chExt cx="8412480" cy="1005840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8412480" cy="1005840"/>
            </a:xfrm>
            <a:custGeom>
              <a:avLst/>
              <a:gdLst/>
              <a:ahLst/>
              <a:cxnLst/>
              <a:rect r="r" b="b" t="t" l="l"/>
              <a:pathLst>
                <a:path h="1005840" w="8412480">
                  <a:moveTo>
                    <a:pt x="0" y="0"/>
                  </a:moveTo>
                  <a:lnTo>
                    <a:pt x="8412480" y="0"/>
                  </a:lnTo>
                  <a:lnTo>
                    <a:pt x="841248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112965" r="0" b="-112965"/>
              </a:stretch>
            </a:blipFill>
          </p:spPr>
        </p:sp>
        <p:sp>
          <p:nvSpPr>
            <p:cNvPr name="TextBox 77" id="77"/>
            <p:cNvSpPr txBox="true"/>
            <p:nvPr/>
          </p:nvSpPr>
          <p:spPr>
            <a:xfrm>
              <a:off x="0" y="-28575"/>
              <a:ext cx="8412480" cy="10344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50"/>
                </a:lnSpc>
              </a:pPr>
              <a:r>
                <a:rPr lang="en-US" sz="162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Earn your certificate. You can view it under "My Certificates"</a:t>
              </a:r>
            </a:p>
          </p:txBody>
        </p:sp>
      </p:grpSp>
      <p:grpSp>
        <p:nvGrpSpPr>
          <p:cNvPr name="Group 78" id="78"/>
          <p:cNvGrpSpPr/>
          <p:nvPr/>
        </p:nvGrpSpPr>
        <p:grpSpPr>
          <a:xfrm rot="0">
            <a:off x="9806940" y="5417820"/>
            <a:ext cx="685800" cy="685800"/>
            <a:chOff x="0" y="0"/>
            <a:chExt cx="914400" cy="914400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457200"/>
                  </a:moveTo>
                  <a:cubicBezTo>
                    <a:pt x="0" y="204724"/>
                    <a:pt x="204724" y="0"/>
                    <a:pt x="457200" y="0"/>
                  </a:cubicBezTo>
                  <a:cubicBezTo>
                    <a:pt x="709676" y="0"/>
                    <a:pt x="914400" y="204724"/>
                    <a:pt x="914400" y="457200"/>
                  </a:cubicBezTo>
                  <a:cubicBezTo>
                    <a:pt x="914400" y="709676"/>
                    <a:pt x="709676" y="914400"/>
                    <a:pt x="457200" y="914400"/>
                  </a:cubicBezTo>
                  <a:cubicBezTo>
                    <a:pt x="204724" y="914400"/>
                    <a:pt x="0" y="709676"/>
                    <a:pt x="0" y="457200"/>
                  </a:cubicBezTo>
                  <a:close/>
                </a:path>
              </a:pathLst>
            </a:custGeom>
            <a:solidFill>
              <a:srgbClr val="F4A223"/>
            </a:solidFill>
          </p:spPr>
        </p:sp>
      </p:grpSp>
      <p:grpSp>
        <p:nvGrpSpPr>
          <p:cNvPr name="Group 80" id="80"/>
          <p:cNvGrpSpPr/>
          <p:nvPr/>
        </p:nvGrpSpPr>
        <p:grpSpPr>
          <a:xfrm rot="0">
            <a:off x="9806940" y="5417820"/>
            <a:ext cx="685800" cy="685800"/>
            <a:chOff x="0" y="0"/>
            <a:chExt cx="914400" cy="914400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82" id="82"/>
            <p:cNvSpPr txBox="true"/>
            <p:nvPr/>
          </p:nvSpPr>
          <p:spPr>
            <a:xfrm>
              <a:off x="0" y="-9525"/>
              <a:ext cx="914400" cy="9239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0A226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2</a:t>
              </a: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10698480" y="5349240"/>
            <a:ext cx="6309360" cy="438912"/>
            <a:chOff x="0" y="0"/>
            <a:chExt cx="8412480" cy="585216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0" y="0"/>
              <a:ext cx="8412480" cy="585216"/>
            </a:xfrm>
            <a:custGeom>
              <a:avLst/>
              <a:gdLst/>
              <a:ahLst/>
              <a:cxnLst/>
              <a:rect r="r" b="b" t="t" l="l"/>
              <a:pathLst>
                <a:path h="585216" w="8412480">
                  <a:moveTo>
                    <a:pt x="0" y="0"/>
                  </a:moveTo>
                  <a:lnTo>
                    <a:pt x="8412480" y="0"/>
                  </a:lnTo>
                  <a:lnTo>
                    <a:pt x="841248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230097" r="0" b="-230097"/>
              </a:stretch>
            </a:blipFill>
          </p:spPr>
        </p:sp>
        <p:sp>
          <p:nvSpPr>
            <p:cNvPr name="TextBox 85" id="85"/>
            <p:cNvSpPr txBox="true"/>
            <p:nvPr/>
          </p:nvSpPr>
          <p:spPr>
            <a:xfrm>
              <a:off x="0" y="-38100"/>
              <a:ext cx="841248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30"/>
                </a:lnSpc>
              </a:pPr>
              <a:r>
                <a:rPr lang="en-US" sz="2025" b="true">
                  <a:solidFill>
                    <a:srgbClr val="1A1F2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Connect with employers</a:t>
              </a: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10698480" y="5774436"/>
            <a:ext cx="6309360" cy="754380"/>
            <a:chOff x="0" y="0"/>
            <a:chExt cx="8412480" cy="1005840"/>
          </a:xfrm>
        </p:grpSpPr>
        <p:sp>
          <p:nvSpPr>
            <p:cNvPr name="Freeform 87" id="87"/>
            <p:cNvSpPr/>
            <p:nvPr/>
          </p:nvSpPr>
          <p:spPr>
            <a:xfrm flipH="false" flipV="false" rot="0">
              <a:off x="0" y="0"/>
              <a:ext cx="8412480" cy="1005840"/>
            </a:xfrm>
            <a:custGeom>
              <a:avLst/>
              <a:gdLst/>
              <a:ahLst/>
              <a:cxnLst/>
              <a:rect r="r" b="b" t="t" l="l"/>
              <a:pathLst>
                <a:path h="1005840" w="8412480">
                  <a:moveTo>
                    <a:pt x="0" y="0"/>
                  </a:moveTo>
                  <a:lnTo>
                    <a:pt x="8412480" y="0"/>
                  </a:lnTo>
                  <a:lnTo>
                    <a:pt x="841248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112965" r="0" b="-112965"/>
              </a:stretch>
            </a:blipFill>
          </p:spPr>
        </p:sp>
        <p:sp>
          <p:nvSpPr>
            <p:cNvPr name="TextBox 88" id="88"/>
            <p:cNvSpPr txBox="true"/>
            <p:nvPr/>
          </p:nvSpPr>
          <p:spPr>
            <a:xfrm>
              <a:off x="0" y="-28575"/>
              <a:ext cx="8412480" cy="10344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50"/>
                </a:lnSpc>
              </a:pPr>
              <a:r>
                <a:rPr lang="en-US" sz="162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Meet local logistics employers &amp; training programs through Blueprint30</a:t>
              </a: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9806940" y="6789420"/>
            <a:ext cx="685800" cy="685800"/>
            <a:chOff x="0" y="0"/>
            <a:chExt cx="914400" cy="914400"/>
          </a:xfrm>
        </p:grpSpPr>
        <p:sp>
          <p:nvSpPr>
            <p:cNvPr name="Freeform 90" id="90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457200"/>
                  </a:moveTo>
                  <a:cubicBezTo>
                    <a:pt x="0" y="204724"/>
                    <a:pt x="204724" y="0"/>
                    <a:pt x="457200" y="0"/>
                  </a:cubicBezTo>
                  <a:cubicBezTo>
                    <a:pt x="709676" y="0"/>
                    <a:pt x="914400" y="204724"/>
                    <a:pt x="914400" y="457200"/>
                  </a:cubicBezTo>
                  <a:cubicBezTo>
                    <a:pt x="914400" y="709676"/>
                    <a:pt x="709676" y="914400"/>
                    <a:pt x="457200" y="914400"/>
                  </a:cubicBezTo>
                  <a:cubicBezTo>
                    <a:pt x="204724" y="914400"/>
                    <a:pt x="0" y="709676"/>
                    <a:pt x="0" y="457200"/>
                  </a:cubicBezTo>
                  <a:close/>
                </a:path>
              </a:pathLst>
            </a:custGeom>
            <a:solidFill>
              <a:srgbClr val="F4A223"/>
            </a:solidFill>
          </p:spPr>
        </p:sp>
      </p:grpSp>
      <p:grpSp>
        <p:nvGrpSpPr>
          <p:cNvPr name="Group 91" id="91"/>
          <p:cNvGrpSpPr/>
          <p:nvPr/>
        </p:nvGrpSpPr>
        <p:grpSpPr>
          <a:xfrm rot="0">
            <a:off x="9806940" y="6789420"/>
            <a:ext cx="685800" cy="685800"/>
            <a:chOff x="0" y="0"/>
            <a:chExt cx="914400" cy="914400"/>
          </a:xfrm>
        </p:grpSpPr>
        <p:sp>
          <p:nvSpPr>
            <p:cNvPr name="Freeform 92" id="92"/>
            <p:cNvSpPr/>
            <p:nvPr/>
          </p:nvSpPr>
          <p:spPr>
            <a:xfrm flipH="false" flipV="false" rot="0">
              <a:off x="0" y="0"/>
              <a:ext cx="914400" cy="914400"/>
            </a:xfrm>
            <a:custGeom>
              <a:avLst/>
              <a:gdLst/>
              <a:ahLst/>
              <a:cxnLst/>
              <a:rect r="r" b="b" t="t" l="l"/>
              <a:pathLst>
                <a:path h="91440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-78303" t="0" r="-78303" b="0"/>
              </a:stretch>
            </a:blipFill>
          </p:spPr>
        </p:sp>
        <p:sp>
          <p:nvSpPr>
            <p:cNvPr name="TextBox 93" id="93"/>
            <p:cNvSpPr txBox="true"/>
            <p:nvPr/>
          </p:nvSpPr>
          <p:spPr>
            <a:xfrm>
              <a:off x="0" y="-9525"/>
              <a:ext cx="914400" cy="9239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 b="true">
                  <a:solidFill>
                    <a:srgbClr val="0A226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3</a:t>
              </a:r>
            </a:p>
          </p:txBody>
        </p:sp>
      </p:grpSp>
      <p:grpSp>
        <p:nvGrpSpPr>
          <p:cNvPr name="Group 94" id="94"/>
          <p:cNvGrpSpPr/>
          <p:nvPr/>
        </p:nvGrpSpPr>
        <p:grpSpPr>
          <a:xfrm rot="0">
            <a:off x="10698480" y="6720840"/>
            <a:ext cx="6309360" cy="438912"/>
            <a:chOff x="0" y="0"/>
            <a:chExt cx="8412480" cy="585216"/>
          </a:xfrm>
        </p:grpSpPr>
        <p:sp>
          <p:nvSpPr>
            <p:cNvPr name="Freeform 95" id="95"/>
            <p:cNvSpPr/>
            <p:nvPr/>
          </p:nvSpPr>
          <p:spPr>
            <a:xfrm flipH="false" flipV="false" rot="0">
              <a:off x="0" y="0"/>
              <a:ext cx="8412480" cy="585216"/>
            </a:xfrm>
            <a:custGeom>
              <a:avLst/>
              <a:gdLst/>
              <a:ahLst/>
              <a:cxnLst/>
              <a:rect r="r" b="b" t="t" l="l"/>
              <a:pathLst>
                <a:path h="585216" w="8412480">
                  <a:moveTo>
                    <a:pt x="0" y="0"/>
                  </a:moveTo>
                  <a:lnTo>
                    <a:pt x="8412480" y="0"/>
                  </a:lnTo>
                  <a:lnTo>
                    <a:pt x="841248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230097" r="0" b="-230097"/>
              </a:stretch>
            </a:blipFill>
          </p:spPr>
        </p:sp>
        <p:sp>
          <p:nvSpPr>
            <p:cNvPr name="TextBox 96" id="96"/>
            <p:cNvSpPr txBox="true"/>
            <p:nvPr/>
          </p:nvSpPr>
          <p:spPr>
            <a:xfrm>
              <a:off x="0" y="-38100"/>
              <a:ext cx="841248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30"/>
                </a:lnSpc>
              </a:pPr>
              <a:r>
                <a:rPr lang="en-US" sz="2025" b="true">
                  <a:solidFill>
                    <a:srgbClr val="1A1F2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Share your progress</a:t>
              </a:r>
            </a:p>
          </p:txBody>
        </p:sp>
      </p:grpSp>
      <p:grpSp>
        <p:nvGrpSpPr>
          <p:cNvPr name="Group 97" id="97"/>
          <p:cNvGrpSpPr/>
          <p:nvPr/>
        </p:nvGrpSpPr>
        <p:grpSpPr>
          <a:xfrm rot="0">
            <a:off x="10698480" y="7146036"/>
            <a:ext cx="6309360" cy="754380"/>
            <a:chOff x="0" y="0"/>
            <a:chExt cx="8412480" cy="1005840"/>
          </a:xfrm>
        </p:grpSpPr>
        <p:sp>
          <p:nvSpPr>
            <p:cNvPr name="Freeform 98" id="98"/>
            <p:cNvSpPr/>
            <p:nvPr/>
          </p:nvSpPr>
          <p:spPr>
            <a:xfrm flipH="false" flipV="false" rot="0">
              <a:off x="0" y="0"/>
              <a:ext cx="8412480" cy="1005840"/>
            </a:xfrm>
            <a:custGeom>
              <a:avLst/>
              <a:gdLst/>
              <a:ahLst/>
              <a:cxnLst/>
              <a:rect r="r" b="b" t="t" l="l"/>
              <a:pathLst>
                <a:path h="1005840" w="8412480">
                  <a:moveTo>
                    <a:pt x="0" y="0"/>
                  </a:moveTo>
                  <a:lnTo>
                    <a:pt x="8412480" y="0"/>
                  </a:lnTo>
                  <a:lnTo>
                    <a:pt x="841248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112965" r="0" b="-112965"/>
              </a:stretch>
            </a:blipFill>
          </p:spPr>
        </p:sp>
        <p:sp>
          <p:nvSpPr>
            <p:cNvPr name="TextBox 99" id="99"/>
            <p:cNvSpPr txBox="true"/>
            <p:nvPr/>
          </p:nvSpPr>
          <p:spPr>
            <a:xfrm>
              <a:off x="0" y="-28575"/>
              <a:ext cx="8412480" cy="10344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50"/>
                </a:lnSpc>
              </a:pPr>
              <a:r>
                <a:rPr lang="en-US" sz="162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Show your certificate to potential employers and workforce programs</a:t>
              </a:r>
            </a:p>
          </p:txBody>
        </p:sp>
      </p:grpSp>
      <p:grpSp>
        <p:nvGrpSpPr>
          <p:cNvPr name="Group 100" id="100"/>
          <p:cNvGrpSpPr/>
          <p:nvPr/>
        </p:nvGrpSpPr>
        <p:grpSpPr>
          <a:xfrm rot="0">
            <a:off x="9806940" y="8229600"/>
            <a:ext cx="7132320" cy="754380"/>
            <a:chOff x="0" y="0"/>
            <a:chExt cx="9509760" cy="1005840"/>
          </a:xfrm>
        </p:grpSpPr>
        <p:sp>
          <p:nvSpPr>
            <p:cNvPr name="Freeform 101" id="101"/>
            <p:cNvSpPr/>
            <p:nvPr/>
          </p:nvSpPr>
          <p:spPr>
            <a:xfrm flipH="false" flipV="false" rot="0">
              <a:off x="0" y="0"/>
              <a:ext cx="9509760" cy="1005840"/>
            </a:xfrm>
            <a:custGeom>
              <a:avLst/>
              <a:gdLst/>
              <a:ahLst/>
              <a:cxnLst/>
              <a:rect r="r" b="b" t="t" l="l"/>
              <a:pathLst>
                <a:path h="1005840" w="9509760">
                  <a:moveTo>
                    <a:pt x="0" y="502920"/>
                  </a:moveTo>
                  <a:cubicBezTo>
                    <a:pt x="0" y="225171"/>
                    <a:pt x="225171" y="0"/>
                    <a:pt x="502920" y="0"/>
                  </a:cubicBezTo>
                  <a:lnTo>
                    <a:pt x="9006840" y="0"/>
                  </a:lnTo>
                  <a:cubicBezTo>
                    <a:pt x="9284589" y="0"/>
                    <a:pt x="9509760" y="225171"/>
                    <a:pt x="9509760" y="502920"/>
                  </a:cubicBezTo>
                  <a:cubicBezTo>
                    <a:pt x="9509760" y="780669"/>
                    <a:pt x="9284589" y="1005840"/>
                    <a:pt x="9006840" y="1005840"/>
                  </a:cubicBezTo>
                  <a:lnTo>
                    <a:pt x="502920" y="1005840"/>
                  </a:lnTo>
                  <a:cubicBezTo>
                    <a:pt x="225171" y="1005840"/>
                    <a:pt x="0" y="780669"/>
                    <a:pt x="0" y="502920"/>
                  </a:cubicBezTo>
                  <a:close/>
                </a:path>
              </a:pathLst>
            </a:custGeom>
            <a:solidFill>
              <a:srgbClr val="0A2263"/>
            </a:solidFill>
          </p:spPr>
        </p:sp>
      </p:grpSp>
      <p:grpSp>
        <p:nvGrpSpPr>
          <p:cNvPr name="Group 102" id="102"/>
          <p:cNvGrpSpPr/>
          <p:nvPr/>
        </p:nvGrpSpPr>
        <p:grpSpPr>
          <a:xfrm rot="0">
            <a:off x="9806940" y="8229600"/>
            <a:ext cx="7132320" cy="754380"/>
            <a:chOff x="0" y="0"/>
            <a:chExt cx="9509760" cy="1005840"/>
          </a:xfrm>
        </p:grpSpPr>
        <p:sp>
          <p:nvSpPr>
            <p:cNvPr name="Freeform 103" id="103"/>
            <p:cNvSpPr/>
            <p:nvPr/>
          </p:nvSpPr>
          <p:spPr>
            <a:xfrm flipH="false" flipV="false" rot="0">
              <a:off x="0" y="0"/>
              <a:ext cx="9509760" cy="1005840"/>
            </a:xfrm>
            <a:custGeom>
              <a:avLst/>
              <a:gdLst/>
              <a:ahLst/>
              <a:cxnLst/>
              <a:rect r="r" b="b" t="t" l="l"/>
              <a:pathLst>
                <a:path h="1005840" w="9509760">
                  <a:moveTo>
                    <a:pt x="0" y="0"/>
                  </a:moveTo>
                  <a:lnTo>
                    <a:pt x="9509760" y="0"/>
                  </a:lnTo>
                  <a:lnTo>
                    <a:pt x="950976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134222" r="0" b="-134222"/>
              </a:stretch>
            </a:blipFill>
          </p:spPr>
        </p:sp>
        <p:sp>
          <p:nvSpPr>
            <p:cNvPr name="TextBox 104" id="104"/>
            <p:cNvSpPr txBox="true"/>
            <p:nvPr/>
          </p:nvSpPr>
          <p:spPr>
            <a:xfrm>
              <a:off x="0" y="-38100"/>
              <a:ext cx="9509760" cy="10439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250"/>
                </a:lnSpc>
              </a:pPr>
              <a:r>
                <a:rPr lang="en-US" sz="1875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Visit blueprint30.com to get started today</a:t>
              </a:r>
            </a:p>
          </p:txBody>
        </p:sp>
      </p:grpSp>
      <p:grpSp>
        <p:nvGrpSpPr>
          <p:cNvPr name="Group 105" id="105"/>
          <p:cNvGrpSpPr/>
          <p:nvPr/>
        </p:nvGrpSpPr>
        <p:grpSpPr>
          <a:xfrm rot="0">
            <a:off x="685800" y="9710928"/>
            <a:ext cx="9601200" cy="411480"/>
            <a:chOff x="0" y="0"/>
            <a:chExt cx="12801600" cy="548640"/>
          </a:xfrm>
        </p:grpSpPr>
        <p:sp>
          <p:nvSpPr>
            <p:cNvPr name="Freeform 106" id="106"/>
            <p:cNvSpPr/>
            <p:nvPr/>
          </p:nvSpPr>
          <p:spPr>
            <a:xfrm flipH="false" flipV="false" rot="0">
              <a:off x="0" y="0"/>
              <a:ext cx="12801600" cy="548640"/>
            </a:xfrm>
            <a:custGeom>
              <a:avLst/>
              <a:gdLst/>
              <a:ahLst/>
              <a:cxnLst/>
              <a:rect r="r" b="b" t="t" l="l"/>
              <a:pathLst>
                <a:path h="548640" w="12801600">
                  <a:moveTo>
                    <a:pt x="0" y="0"/>
                  </a:moveTo>
                  <a:lnTo>
                    <a:pt x="12801600" y="0"/>
                  </a:lnTo>
                  <a:lnTo>
                    <a:pt x="128016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404650" r="0" b="-404650"/>
              </a:stretch>
            </a:blipFill>
          </p:spPr>
        </p:sp>
        <p:sp>
          <p:nvSpPr>
            <p:cNvPr name="TextBox 107" id="107"/>
            <p:cNvSpPr txBox="true"/>
            <p:nvPr/>
          </p:nvSpPr>
          <p:spPr>
            <a:xfrm>
              <a:off x="0" y="-28575"/>
              <a:ext cx="128016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20"/>
                </a:lnSpc>
              </a:pPr>
              <a:r>
                <a:rPr lang="en-US" sz="1350">
                  <a:solidFill>
                    <a:srgbClr val="9FB3D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Blueprint30  ·  Intro to Logistics Careers</a:t>
              </a:r>
            </a:p>
          </p:txBody>
        </p:sp>
      </p:grpSp>
      <p:grpSp>
        <p:nvGrpSpPr>
          <p:cNvPr name="Group 108" id="108"/>
          <p:cNvGrpSpPr/>
          <p:nvPr/>
        </p:nvGrpSpPr>
        <p:grpSpPr>
          <a:xfrm rot="0">
            <a:off x="16915943" y="9710928"/>
            <a:ext cx="685800" cy="411480"/>
            <a:chOff x="0" y="0"/>
            <a:chExt cx="914400" cy="548640"/>
          </a:xfrm>
        </p:grpSpPr>
        <p:sp>
          <p:nvSpPr>
            <p:cNvPr name="Freeform 109" id="109"/>
            <p:cNvSpPr/>
            <p:nvPr/>
          </p:nvSpPr>
          <p:spPr>
            <a:xfrm flipH="false" flipV="false" rot="0">
              <a:off x="0" y="0"/>
              <a:ext cx="914400" cy="548640"/>
            </a:xfrm>
            <a:custGeom>
              <a:avLst/>
              <a:gdLst/>
              <a:ahLst/>
              <a:cxnLst/>
              <a:rect r="r" b="b" t="t" l="l"/>
              <a:pathLst>
                <a:path h="54864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-26982" t="0" r="-26982" b="0"/>
              </a:stretch>
            </a:blipFill>
          </p:spPr>
        </p:sp>
        <p:sp>
          <p:nvSpPr>
            <p:cNvPr name="TextBox 110" id="110"/>
            <p:cNvSpPr txBox="true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1620"/>
                </a:lnSpc>
              </a:pPr>
              <a:r>
                <a:rPr lang="en-US" sz="1350">
                  <a:solidFill>
                    <a:srgbClr val="9FB3D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20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226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43800" y="1371600"/>
            <a:ext cx="3154680" cy="3154680"/>
            <a:chOff x="0" y="0"/>
            <a:chExt cx="4206240" cy="4206240"/>
          </a:xfrm>
        </p:grpSpPr>
        <p:sp>
          <p:nvSpPr>
            <p:cNvPr name="Freeform 3" id="3" descr="/home/claude/logistics_ppt/icon_box_cyan.png"/>
            <p:cNvSpPr/>
            <p:nvPr/>
          </p:nvSpPr>
          <p:spPr>
            <a:xfrm flipH="false" flipV="false" rot="0">
              <a:off x="0" y="0"/>
              <a:ext cx="4206240" cy="4206240"/>
            </a:xfrm>
            <a:custGeom>
              <a:avLst/>
              <a:gdLst/>
              <a:ahLst/>
              <a:cxnLst/>
              <a:rect r="r" b="b" t="t" l="l"/>
              <a:pathLst>
                <a:path h="4206240" w="4206240">
                  <a:moveTo>
                    <a:pt x="0" y="0"/>
                  </a:moveTo>
                  <a:lnTo>
                    <a:pt x="4206240" y="0"/>
                  </a:lnTo>
                  <a:lnTo>
                    <a:pt x="4206240" y="4206240"/>
                  </a:lnTo>
                  <a:lnTo>
                    <a:pt x="0" y="42062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83080" y="4114800"/>
            <a:ext cx="14676120" cy="1645920"/>
            <a:chOff x="0" y="0"/>
            <a:chExt cx="19568160" cy="21945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568161" cy="2194560"/>
            </a:xfrm>
            <a:custGeom>
              <a:avLst/>
              <a:gdLst/>
              <a:ahLst/>
              <a:cxnLst/>
              <a:rect r="r" b="b" t="t" l="l"/>
              <a:pathLst>
                <a:path h="2194560" w="19568161">
                  <a:moveTo>
                    <a:pt x="0" y="0"/>
                  </a:moveTo>
                  <a:lnTo>
                    <a:pt x="19568161" y="0"/>
                  </a:lnTo>
                  <a:lnTo>
                    <a:pt x="19568161" y="2194560"/>
                  </a:lnTo>
                  <a:lnTo>
                    <a:pt x="0" y="21945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123741" r="0" b="-123741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19568160" cy="221361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5400"/>
                </a:lnSpc>
              </a:pPr>
              <a:r>
                <a:rPr lang="en-US" sz="4500" b="true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Logistics is everywhere. Your future in it starts today.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8063865" y="5663565"/>
            <a:ext cx="2114550" cy="57150"/>
            <a:chOff x="0" y="0"/>
            <a:chExt cx="2819400" cy="762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819400" cy="76200"/>
            </a:xfrm>
            <a:custGeom>
              <a:avLst/>
              <a:gdLst/>
              <a:ahLst/>
              <a:cxnLst/>
              <a:rect r="r" b="b" t="t" l="l"/>
              <a:pathLst>
                <a:path h="76200" w="2819400">
                  <a:moveTo>
                    <a:pt x="0" y="0"/>
                  </a:moveTo>
                  <a:lnTo>
                    <a:pt x="2819400" y="76200"/>
                  </a:lnTo>
                </a:path>
              </a:pathLst>
            </a:custGeom>
            <a:blipFill>
              <a:blip r:embed="rId4">
                <a:alphaModFix amt="0"/>
              </a:blip>
              <a:stretch>
                <a:fillRect l="0" t="-670946" r="0" b="-670946"/>
              </a:stretch>
            </a:blipFill>
            <a:ln w="57150" cap="sq">
              <a:solidFill>
                <a:srgbClr val="F4A223"/>
              </a:solidFill>
              <a:prstDash val="solid"/>
              <a:miter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7269251" y="5897880"/>
            <a:ext cx="3749040" cy="1083564"/>
            <a:chOff x="0" y="0"/>
            <a:chExt cx="4998720" cy="144475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998720" cy="1444752"/>
            </a:xfrm>
            <a:custGeom>
              <a:avLst/>
              <a:gdLst/>
              <a:ahLst/>
              <a:cxnLst/>
              <a:rect r="r" b="b" t="t" l="l"/>
              <a:pathLst>
                <a:path h="1444752" w="499872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4852416" y="0"/>
                  </a:lnTo>
                  <a:cubicBezTo>
                    <a:pt x="4933188" y="0"/>
                    <a:pt x="4998720" y="65532"/>
                    <a:pt x="4998720" y="146304"/>
                  </a:cubicBezTo>
                  <a:lnTo>
                    <a:pt x="4998720" y="1298448"/>
                  </a:lnTo>
                  <a:cubicBezTo>
                    <a:pt x="4998720" y="1379220"/>
                    <a:pt x="4933188" y="1444752"/>
                    <a:pt x="4852416" y="1444752"/>
                  </a:cubicBezTo>
                  <a:lnTo>
                    <a:pt x="146304" y="1444752"/>
                  </a:lnTo>
                  <a:cubicBezTo>
                    <a:pt x="65532" y="1444752"/>
                    <a:pt x="0" y="1379220"/>
                    <a:pt x="0" y="12984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7433843" y="6062472"/>
            <a:ext cx="3419856" cy="754380"/>
            <a:chOff x="0" y="0"/>
            <a:chExt cx="4559808" cy="1005840"/>
          </a:xfrm>
        </p:grpSpPr>
        <p:sp>
          <p:nvSpPr>
            <p:cNvPr name="Freeform 12" id="12" descr="/home/claude/logistics_ppt/logo.png"/>
            <p:cNvSpPr/>
            <p:nvPr/>
          </p:nvSpPr>
          <p:spPr>
            <a:xfrm flipH="false" flipV="false" rot="0">
              <a:off x="0" y="0"/>
              <a:ext cx="4559808" cy="1005840"/>
            </a:xfrm>
            <a:custGeom>
              <a:avLst/>
              <a:gdLst/>
              <a:ahLst/>
              <a:cxnLst/>
              <a:rect r="r" b="b" t="t" l="l"/>
              <a:pathLst>
                <a:path h="1005840" w="4559808">
                  <a:moveTo>
                    <a:pt x="0" y="0"/>
                  </a:moveTo>
                  <a:lnTo>
                    <a:pt x="4559808" y="0"/>
                  </a:lnTo>
                  <a:lnTo>
                    <a:pt x="4559808" y="1005840"/>
                  </a:lnTo>
                  <a:lnTo>
                    <a:pt x="0" y="1005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783080" y="7338060"/>
            <a:ext cx="14676120" cy="548640"/>
            <a:chOff x="0" y="0"/>
            <a:chExt cx="19568160" cy="73152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9568161" cy="731520"/>
            </a:xfrm>
            <a:custGeom>
              <a:avLst/>
              <a:gdLst/>
              <a:ahLst/>
              <a:cxnLst/>
              <a:rect r="r" b="b" t="t" l="l"/>
              <a:pathLst>
                <a:path h="731520" w="19568161">
                  <a:moveTo>
                    <a:pt x="0" y="0"/>
                  </a:moveTo>
                  <a:lnTo>
                    <a:pt x="19568161" y="0"/>
                  </a:lnTo>
                  <a:lnTo>
                    <a:pt x="19568161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471224" r="0" b="-471224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1956816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340"/>
                </a:lnSpc>
              </a:pPr>
              <a:r>
                <a:rPr lang="en-US" sz="1950">
                  <a:solidFill>
                    <a:srgbClr val="9FB3D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blueprint30.com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2960" y="617220"/>
            <a:ext cx="10972800" cy="480060"/>
            <a:chOff x="0" y="0"/>
            <a:chExt cx="14630400" cy="6400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630400" cy="640080"/>
            </a:xfrm>
            <a:custGeom>
              <a:avLst/>
              <a:gdLst/>
              <a:ahLst/>
              <a:cxnLst/>
              <a:rect r="r" b="b" t="t" l="l"/>
              <a:pathLst>
                <a:path h="640080" w="14630400">
                  <a:moveTo>
                    <a:pt x="0" y="0"/>
                  </a:moveTo>
                  <a:lnTo>
                    <a:pt x="14630400" y="0"/>
                  </a:lnTo>
                  <a:lnTo>
                    <a:pt x="146304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95372" r="0" b="-39537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63040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b="true" sz="1875" spc="300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THE BASICS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22960" y="1097280"/>
            <a:ext cx="13716000" cy="960120"/>
            <a:chOff x="0" y="0"/>
            <a:chExt cx="18288000" cy="12801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288000" cy="1280160"/>
            </a:xfrm>
            <a:custGeom>
              <a:avLst/>
              <a:gdLst/>
              <a:ahLst/>
              <a:cxnLst/>
              <a:rect r="r" b="b" t="t" l="l"/>
              <a:pathLst>
                <a:path h="128016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8357" r="0" b="-228357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8288000" cy="12896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759"/>
                </a:lnSpc>
              </a:pPr>
              <a:r>
                <a:rPr lang="en-US" sz="4800" b="true">
                  <a:solidFill>
                    <a:srgbClr val="1A1F2E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What Is Logistics, Really?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2960" y="2057400"/>
            <a:ext cx="9052560" cy="1508760"/>
            <a:chOff x="0" y="0"/>
            <a:chExt cx="12070080" cy="20116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070080" cy="2011680"/>
            </a:xfrm>
            <a:custGeom>
              <a:avLst/>
              <a:gdLst/>
              <a:ahLst/>
              <a:cxnLst/>
              <a:rect r="r" b="b" t="t" l="l"/>
              <a:pathLst>
                <a:path h="2011680" w="12070080">
                  <a:moveTo>
                    <a:pt x="0" y="0"/>
                  </a:moveTo>
                  <a:lnTo>
                    <a:pt x="12070080" y="0"/>
                  </a:lnTo>
                  <a:lnTo>
                    <a:pt x="12070080" y="2011680"/>
                  </a:lnTo>
                  <a:lnTo>
                    <a:pt x="0" y="20116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6910" r="0" b="-6691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12070080" cy="20878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850"/>
                </a:lnSpc>
              </a:pPr>
              <a:r>
                <a:rPr lang="en-US" sz="210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Logistics is the process of planning, moving, and managing goods, from the moment something is made until it reaches the customer.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149840" y="2125980"/>
            <a:ext cx="850392" cy="850392"/>
            <a:chOff x="0" y="0"/>
            <a:chExt cx="1133856" cy="113385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33856" cy="1133856"/>
            </a:xfrm>
            <a:custGeom>
              <a:avLst/>
              <a:gdLst/>
              <a:ahLst/>
              <a:cxnLst/>
              <a:rect r="r" b="b" t="t" l="l"/>
              <a:pathLst>
                <a:path h="1133856" w="1133856">
                  <a:moveTo>
                    <a:pt x="0" y="566928"/>
                  </a:moveTo>
                  <a:cubicBezTo>
                    <a:pt x="0" y="253873"/>
                    <a:pt x="253873" y="0"/>
                    <a:pt x="566928" y="0"/>
                  </a:cubicBezTo>
                  <a:cubicBezTo>
                    <a:pt x="879983" y="0"/>
                    <a:pt x="1133856" y="253873"/>
                    <a:pt x="1133856" y="566928"/>
                  </a:cubicBezTo>
                  <a:cubicBezTo>
                    <a:pt x="1133856" y="879983"/>
                    <a:pt x="879983" y="1133856"/>
                    <a:pt x="566928" y="1133856"/>
                  </a:cubicBezTo>
                  <a:cubicBezTo>
                    <a:pt x="253873" y="1133856"/>
                    <a:pt x="0" y="879983"/>
                    <a:pt x="0" y="566928"/>
                  </a:cubicBezTo>
                  <a:close/>
                </a:path>
              </a:pathLst>
            </a:custGeom>
            <a:solidFill>
              <a:srgbClr val="0A2263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0355580" y="2331720"/>
            <a:ext cx="438912" cy="438912"/>
            <a:chOff x="0" y="0"/>
            <a:chExt cx="585216" cy="585216"/>
          </a:xfrm>
        </p:grpSpPr>
        <p:sp>
          <p:nvSpPr>
            <p:cNvPr name="Freeform 14" id="14" descr="/home/claude/logistics_ppt/icon_warehouse_white.png"/>
            <p:cNvSpPr/>
            <p:nvPr/>
          </p:nvSpPr>
          <p:spPr>
            <a:xfrm flipH="false" flipV="false" rot="0">
              <a:off x="0" y="0"/>
              <a:ext cx="585216" cy="585216"/>
            </a:xfrm>
            <a:custGeom>
              <a:avLst/>
              <a:gdLst/>
              <a:ahLst/>
              <a:cxnLst/>
              <a:rect r="r" b="b" t="t" l="l"/>
              <a:pathLst>
                <a:path h="585216" w="585216">
                  <a:moveTo>
                    <a:pt x="0" y="0"/>
                  </a:moveTo>
                  <a:lnTo>
                    <a:pt x="585216" y="0"/>
                  </a:lnTo>
                  <a:lnTo>
                    <a:pt x="585216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1247120" y="2057400"/>
            <a:ext cx="6309360" cy="1234440"/>
            <a:chOff x="0" y="0"/>
            <a:chExt cx="8412480" cy="164592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412480" cy="1645920"/>
            </a:xfrm>
            <a:custGeom>
              <a:avLst/>
              <a:gdLst/>
              <a:ahLst/>
              <a:cxnLst/>
              <a:rect r="r" b="b" t="t" l="l"/>
              <a:pathLst>
                <a:path h="1645920" w="8412480">
                  <a:moveTo>
                    <a:pt x="0" y="0"/>
                  </a:moveTo>
                  <a:lnTo>
                    <a:pt x="8412480" y="0"/>
                  </a:lnTo>
                  <a:lnTo>
                    <a:pt x="8412480" y="1645920"/>
                  </a:lnTo>
                  <a:lnTo>
                    <a:pt x="0" y="16459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9590" r="0" b="-4959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8412480" cy="16935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99"/>
                </a:lnSpc>
              </a:pPr>
              <a:r>
                <a:rPr lang="en-US" sz="1950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Receiving and storing products in warehouses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149840" y="3497580"/>
            <a:ext cx="850392" cy="850392"/>
            <a:chOff x="0" y="0"/>
            <a:chExt cx="1133856" cy="113385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133856" cy="1133856"/>
            </a:xfrm>
            <a:custGeom>
              <a:avLst/>
              <a:gdLst/>
              <a:ahLst/>
              <a:cxnLst/>
              <a:rect r="r" b="b" t="t" l="l"/>
              <a:pathLst>
                <a:path h="1133856" w="1133856">
                  <a:moveTo>
                    <a:pt x="0" y="566928"/>
                  </a:moveTo>
                  <a:cubicBezTo>
                    <a:pt x="0" y="253873"/>
                    <a:pt x="253873" y="0"/>
                    <a:pt x="566928" y="0"/>
                  </a:cubicBezTo>
                  <a:cubicBezTo>
                    <a:pt x="879983" y="0"/>
                    <a:pt x="1133856" y="253873"/>
                    <a:pt x="1133856" y="566928"/>
                  </a:cubicBezTo>
                  <a:cubicBezTo>
                    <a:pt x="1133856" y="879983"/>
                    <a:pt x="879983" y="1133856"/>
                    <a:pt x="566928" y="1133856"/>
                  </a:cubicBezTo>
                  <a:cubicBezTo>
                    <a:pt x="253873" y="1133856"/>
                    <a:pt x="0" y="879983"/>
                    <a:pt x="0" y="566928"/>
                  </a:cubicBezTo>
                  <a:close/>
                </a:path>
              </a:pathLst>
            </a:custGeom>
            <a:solidFill>
              <a:srgbClr val="0A2263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0355580" y="3703320"/>
            <a:ext cx="438912" cy="438912"/>
            <a:chOff x="0" y="0"/>
            <a:chExt cx="585216" cy="585216"/>
          </a:xfrm>
        </p:grpSpPr>
        <p:sp>
          <p:nvSpPr>
            <p:cNvPr name="Freeform 21" id="21" descr="/home/claude/logistics_ppt/icon_box_white.png"/>
            <p:cNvSpPr/>
            <p:nvPr/>
          </p:nvSpPr>
          <p:spPr>
            <a:xfrm flipH="false" flipV="false" rot="0">
              <a:off x="0" y="0"/>
              <a:ext cx="585216" cy="585216"/>
            </a:xfrm>
            <a:custGeom>
              <a:avLst/>
              <a:gdLst/>
              <a:ahLst/>
              <a:cxnLst/>
              <a:rect r="r" b="b" t="t" l="l"/>
              <a:pathLst>
                <a:path h="585216" w="585216">
                  <a:moveTo>
                    <a:pt x="0" y="0"/>
                  </a:moveTo>
                  <a:lnTo>
                    <a:pt x="585216" y="0"/>
                  </a:lnTo>
                  <a:lnTo>
                    <a:pt x="585216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1247120" y="3429000"/>
            <a:ext cx="6309360" cy="1234440"/>
            <a:chOff x="0" y="0"/>
            <a:chExt cx="8412480" cy="164592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412480" cy="1645920"/>
            </a:xfrm>
            <a:custGeom>
              <a:avLst/>
              <a:gdLst/>
              <a:ahLst/>
              <a:cxnLst/>
              <a:rect r="r" b="b" t="t" l="l"/>
              <a:pathLst>
                <a:path h="1645920" w="8412480">
                  <a:moveTo>
                    <a:pt x="0" y="0"/>
                  </a:moveTo>
                  <a:lnTo>
                    <a:pt x="8412480" y="0"/>
                  </a:lnTo>
                  <a:lnTo>
                    <a:pt x="8412480" y="1645920"/>
                  </a:lnTo>
                  <a:lnTo>
                    <a:pt x="0" y="16459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9590" r="0" b="-4959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8412480" cy="16935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99"/>
                </a:lnSpc>
              </a:pPr>
              <a:r>
                <a:rPr lang="en-US" sz="1950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Sorting, packing, and shipping orders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149840" y="4869180"/>
            <a:ext cx="850392" cy="850392"/>
            <a:chOff x="0" y="0"/>
            <a:chExt cx="1133856" cy="113385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133856" cy="1133856"/>
            </a:xfrm>
            <a:custGeom>
              <a:avLst/>
              <a:gdLst/>
              <a:ahLst/>
              <a:cxnLst/>
              <a:rect r="r" b="b" t="t" l="l"/>
              <a:pathLst>
                <a:path h="1133856" w="1133856">
                  <a:moveTo>
                    <a:pt x="0" y="566928"/>
                  </a:moveTo>
                  <a:cubicBezTo>
                    <a:pt x="0" y="253873"/>
                    <a:pt x="253873" y="0"/>
                    <a:pt x="566928" y="0"/>
                  </a:cubicBezTo>
                  <a:cubicBezTo>
                    <a:pt x="879983" y="0"/>
                    <a:pt x="1133856" y="253873"/>
                    <a:pt x="1133856" y="566928"/>
                  </a:cubicBezTo>
                  <a:cubicBezTo>
                    <a:pt x="1133856" y="879983"/>
                    <a:pt x="879983" y="1133856"/>
                    <a:pt x="566928" y="1133856"/>
                  </a:cubicBezTo>
                  <a:cubicBezTo>
                    <a:pt x="253873" y="1133856"/>
                    <a:pt x="0" y="879983"/>
                    <a:pt x="0" y="566928"/>
                  </a:cubicBezTo>
                  <a:close/>
                </a:path>
              </a:pathLst>
            </a:custGeom>
            <a:solidFill>
              <a:srgbClr val="0A2263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0355580" y="5074920"/>
            <a:ext cx="438912" cy="438912"/>
            <a:chOff x="0" y="0"/>
            <a:chExt cx="585216" cy="585216"/>
          </a:xfrm>
        </p:grpSpPr>
        <p:sp>
          <p:nvSpPr>
            <p:cNvPr name="Freeform 28" id="28" descr="/home/claude/logistics_ppt/icon_truck_white.png"/>
            <p:cNvSpPr/>
            <p:nvPr/>
          </p:nvSpPr>
          <p:spPr>
            <a:xfrm flipH="false" flipV="false" rot="0">
              <a:off x="0" y="0"/>
              <a:ext cx="585216" cy="585216"/>
            </a:xfrm>
            <a:custGeom>
              <a:avLst/>
              <a:gdLst/>
              <a:ahLst/>
              <a:cxnLst/>
              <a:rect r="r" b="b" t="t" l="l"/>
              <a:pathLst>
                <a:path h="585216" w="585216">
                  <a:moveTo>
                    <a:pt x="0" y="0"/>
                  </a:moveTo>
                  <a:lnTo>
                    <a:pt x="585216" y="0"/>
                  </a:lnTo>
                  <a:lnTo>
                    <a:pt x="585216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11247120" y="4800600"/>
            <a:ext cx="6309360" cy="1234440"/>
            <a:chOff x="0" y="0"/>
            <a:chExt cx="8412480" cy="164592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412480" cy="1645920"/>
            </a:xfrm>
            <a:custGeom>
              <a:avLst/>
              <a:gdLst/>
              <a:ahLst/>
              <a:cxnLst/>
              <a:rect r="r" b="b" t="t" l="l"/>
              <a:pathLst>
                <a:path h="1645920" w="8412480">
                  <a:moveTo>
                    <a:pt x="0" y="0"/>
                  </a:moveTo>
                  <a:lnTo>
                    <a:pt x="8412480" y="0"/>
                  </a:lnTo>
                  <a:lnTo>
                    <a:pt x="8412480" y="1645920"/>
                  </a:lnTo>
                  <a:lnTo>
                    <a:pt x="0" y="16459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9590" r="0" b="-49590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47625"/>
              <a:ext cx="8412480" cy="16935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99"/>
                </a:lnSpc>
              </a:pPr>
              <a:r>
                <a:rPr lang="en-US" sz="1950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Coordinating trucks, ships, and delivery routes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0149840" y="6240780"/>
            <a:ext cx="850392" cy="850392"/>
            <a:chOff x="0" y="0"/>
            <a:chExt cx="1133856" cy="113385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133856" cy="1133856"/>
            </a:xfrm>
            <a:custGeom>
              <a:avLst/>
              <a:gdLst/>
              <a:ahLst/>
              <a:cxnLst/>
              <a:rect r="r" b="b" t="t" l="l"/>
              <a:pathLst>
                <a:path h="1133856" w="1133856">
                  <a:moveTo>
                    <a:pt x="0" y="566928"/>
                  </a:moveTo>
                  <a:cubicBezTo>
                    <a:pt x="0" y="253873"/>
                    <a:pt x="253873" y="0"/>
                    <a:pt x="566928" y="0"/>
                  </a:cubicBezTo>
                  <a:cubicBezTo>
                    <a:pt x="879983" y="0"/>
                    <a:pt x="1133856" y="253873"/>
                    <a:pt x="1133856" y="566928"/>
                  </a:cubicBezTo>
                  <a:cubicBezTo>
                    <a:pt x="1133856" y="879983"/>
                    <a:pt x="879983" y="1133856"/>
                    <a:pt x="566928" y="1133856"/>
                  </a:cubicBezTo>
                  <a:cubicBezTo>
                    <a:pt x="253873" y="1133856"/>
                    <a:pt x="0" y="879983"/>
                    <a:pt x="0" y="566928"/>
                  </a:cubicBezTo>
                  <a:close/>
                </a:path>
              </a:pathLst>
            </a:custGeom>
            <a:solidFill>
              <a:srgbClr val="0A2263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0355580" y="6446520"/>
            <a:ext cx="438912" cy="438912"/>
            <a:chOff x="0" y="0"/>
            <a:chExt cx="585216" cy="585216"/>
          </a:xfrm>
        </p:grpSpPr>
        <p:sp>
          <p:nvSpPr>
            <p:cNvPr name="Freeform 35" id="35" descr="/home/claude/logistics_ppt/icon_clipboard_white.png"/>
            <p:cNvSpPr/>
            <p:nvPr/>
          </p:nvSpPr>
          <p:spPr>
            <a:xfrm flipH="false" flipV="false" rot="0">
              <a:off x="0" y="0"/>
              <a:ext cx="585216" cy="585216"/>
            </a:xfrm>
            <a:custGeom>
              <a:avLst/>
              <a:gdLst/>
              <a:ahLst/>
              <a:cxnLst/>
              <a:rect r="r" b="b" t="t" l="l"/>
              <a:pathLst>
                <a:path h="585216" w="585216">
                  <a:moveTo>
                    <a:pt x="0" y="0"/>
                  </a:moveTo>
                  <a:lnTo>
                    <a:pt x="585216" y="0"/>
                  </a:lnTo>
                  <a:lnTo>
                    <a:pt x="585216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1247120" y="6172200"/>
            <a:ext cx="6309360" cy="1234440"/>
            <a:chOff x="0" y="0"/>
            <a:chExt cx="8412480" cy="164592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412480" cy="1645920"/>
            </a:xfrm>
            <a:custGeom>
              <a:avLst/>
              <a:gdLst/>
              <a:ahLst/>
              <a:cxnLst/>
              <a:rect r="r" b="b" t="t" l="l"/>
              <a:pathLst>
                <a:path h="1645920" w="8412480">
                  <a:moveTo>
                    <a:pt x="0" y="0"/>
                  </a:moveTo>
                  <a:lnTo>
                    <a:pt x="8412480" y="0"/>
                  </a:lnTo>
                  <a:lnTo>
                    <a:pt x="8412480" y="1645920"/>
                  </a:lnTo>
                  <a:lnTo>
                    <a:pt x="0" y="16459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9590" r="0" b="-49590"/>
              </a:stretch>
            </a:blip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47625"/>
              <a:ext cx="8412480" cy="16935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99"/>
                </a:lnSpc>
              </a:pPr>
              <a:r>
                <a:rPr lang="en-US" sz="1950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Tracking inventory so the right products are in the right place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0149840" y="7612380"/>
            <a:ext cx="850392" cy="850392"/>
            <a:chOff x="0" y="0"/>
            <a:chExt cx="1133856" cy="1133856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133856" cy="1133856"/>
            </a:xfrm>
            <a:custGeom>
              <a:avLst/>
              <a:gdLst/>
              <a:ahLst/>
              <a:cxnLst/>
              <a:rect r="r" b="b" t="t" l="l"/>
              <a:pathLst>
                <a:path h="1133856" w="1133856">
                  <a:moveTo>
                    <a:pt x="0" y="566928"/>
                  </a:moveTo>
                  <a:cubicBezTo>
                    <a:pt x="0" y="253873"/>
                    <a:pt x="253873" y="0"/>
                    <a:pt x="566928" y="0"/>
                  </a:cubicBezTo>
                  <a:cubicBezTo>
                    <a:pt x="879983" y="0"/>
                    <a:pt x="1133856" y="253873"/>
                    <a:pt x="1133856" y="566928"/>
                  </a:cubicBezTo>
                  <a:cubicBezTo>
                    <a:pt x="1133856" y="879983"/>
                    <a:pt x="879983" y="1133856"/>
                    <a:pt x="566928" y="1133856"/>
                  </a:cubicBezTo>
                  <a:cubicBezTo>
                    <a:pt x="253873" y="1133856"/>
                    <a:pt x="0" y="879983"/>
                    <a:pt x="0" y="566928"/>
                  </a:cubicBezTo>
                  <a:close/>
                </a:path>
              </a:pathLst>
            </a:custGeom>
            <a:solidFill>
              <a:srgbClr val="0A2263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0355580" y="7818120"/>
            <a:ext cx="438912" cy="438912"/>
            <a:chOff x="0" y="0"/>
            <a:chExt cx="585216" cy="585216"/>
          </a:xfrm>
        </p:grpSpPr>
        <p:sp>
          <p:nvSpPr>
            <p:cNvPr name="Freeform 42" id="42" descr="/home/claude/logistics_ppt/icon_chart_white.png"/>
            <p:cNvSpPr/>
            <p:nvPr/>
          </p:nvSpPr>
          <p:spPr>
            <a:xfrm flipH="false" flipV="false" rot="0">
              <a:off x="0" y="0"/>
              <a:ext cx="585216" cy="585216"/>
            </a:xfrm>
            <a:custGeom>
              <a:avLst/>
              <a:gdLst/>
              <a:ahLst/>
              <a:cxnLst/>
              <a:rect r="r" b="b" t="t" l="l"/>
              <a:pathLst>
                <a:path h="585216" w="585216">
                  <a:moveTo>
                    <a:pt x="0" y="0"/>
                  </a:moveTo>
                  <a:lnTo>
                    <a:pt x="585216" y="0"/>
                  </a:lnTo>
                  <a:lnTo>
                    <a:pt x="585216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11247120" y="7543800"/>
            <a:ext cx="6309360" cy="1234440"/>
            <a:chOff x="0" y="0"/>
            <a:chExt cx="8412480" cy="164592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412480" cy="1645920"/>
            </a:xfrm>
            <a:custGeom>
              <a:avLst/>
              <a:gdLst/>
              <a:ahLst/>
              <a:cxnLst/>
              <a:rect r="r" b="b" t="t" l="l"/>
              <a:pathLst>
                <a:path h="1645920" w="8412480">
                  <a:moveTo>
                    <a:pt x="0" y="0"/>
                  </a:moveTo>
                  <a:lnTo>
                    <a:pt x="8412480" y="0"/>
                  </a:lnTo>
                  <a:lnTo>
                    <a:pt x="8412480" y="1645920"/>
                  </a:lnTo>
                  <a:lnTo>
                    <a:pt x="0" y="16459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9590" r="0" b="-49590"/>
              </a:stretch>
            </a:blip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47625"/>
              <a:ext cx="8412480" cy="16935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99"/>
                </a:lnSpc>
              </a:pPr>
              <a:r>
                <a:rPr lang="en-US" sz="1950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Managing the supply chain so businesses never run short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822960" y="4114800"/>
            <a:ext cx="8778240" cy="4251960"/>
            <a:chOff x="0" y="0"/>
            <a:chExt cx="11704320" cy="566928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1704320" cy="5669280"/>
            </a:xfrm>
            <a:custGeom>
              <a:avLst/>
              <a:gdLst/>
              <a:ahLst/>
              <a:cxnLst/>
              <a:rect r="r" b="b" t="t" l="l"/>
              <a:pathLst>
                <a:path h="5669280" w="11704320">
                  <a:moveTo>
                    <a:pt x="0" y="219456"/>
                  </a:moveTo>
                  <a:cubicBezTo>
                    <a:pt x="0" y="98298"/>
                    <a:pt x="98298" y="0"/>
                    <a:pt x="219456" y="0"/>
                  </a:cubicBezTo>
                  <a:lnTo>
                    <a:pt x="11484864" y="0"/>
                  </a:lnTo>
                  <a:cubicBezTo>
                    <a:pt x="11606022" y="0"/>
                    <a:pt x="11704320" y="98298"/>
                    <a:pt x="11704320" y="219456"/>
                  </a:cubicBezTo>
                  <a:lnTo>
                    <a:pt x="11704320" y="5449824"/>
                  </a:lnTo>
                  <a:cubicBezTo>
                    <a:pt x="11704320" y="5570982"/>
                    <a:pt x="11606022" y="5669280"/>
                    <a:pt x="11484864" y="5669280"/>
                  </a:cubicBezTo>
                  <a:lnTo>
                    <a:pt x="219456" y="5669280"/>
                  </a:lnTo>
                  <a:cubicBezTo>
                    <a:pt x="98298" y="5669280"/>
                    <a:pt x="0" y="5570982"/>
                    <a:pt x="0" y="5449824"/>
                  </a:cubicBezTo>
                  <a:close/>
                </a:path>
              </a:pathLst>
            </a:custGeom>
            <a:solidFill>
              <a:srgbClr val="EEF3FB"/>
            </a:solidFill>
          </p:spPr>
        </p:sp>
      </p:grpSp>
      <p:grpSp>
        <p:nvGrpSpPr>
          <p:cNvPr name="Group 48" id="48"/>
          <p:cNvGrpSpPr/>
          <p:nvPr/>
        </p:nvGrpSpPr>
        <p:grpSpPr>
          <a:xfrm rot="0">
            <a:off x="1234440" y="4457700"/>
            <a:ext cx="8092440" cy="548640"/>
            <a:chOff x="0" y="0"/>
            <a:chExt cx="10789920" cy="73152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10789920" cy="731520"/>
            </a:xfrm>
            <a:custGeom>
              <a:avLst/>
              <a:gdLst/>
              <a:ahLst/>
              <a:cxnLst/>
              <a:rect r="r" b="b" t="t" l="l"/>
              <a:pathLst>
                <a:path h="731520" w="10789920">
                  <a:moveTo>
                    <a:pt x="0" y="0"/>
                  </a:moveTo>
                  <a:lnTo>
                    <a:pt x="10789920" y="0"/>
                  </a:lnTo>
                  <a:lnTo>
                    <a:pt x="1078992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37404" r="0" b="-237404"/>
              </a:stretch>
            </a:blip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9525"/>
              <a:ext cx="10789920" cy="7410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060"/>
                </a:lnSpc>
              </a:pPr>
              <a:r>
                <a:rPr lang="en-US" sz="2550" b="true">
                  <a:solidFill>
                    <a:srgbClr val="0A226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Three Paths. One Industry.</a:t>
              </a:r>
            </a:p>
          </p:txBody>
        </p:sp>
      </p:grpSp>
      <p:sp>
        <p:nvSpPr>
          <p:cNvPr name="TextBox 51" id="51"/>
          <p:cNvSpPr txBox="true"/>
          <p:nvPr/>
        </p:nvSpPr>
        <p:spPr>
          <a:xfrm rot="0">
            <a:off x="1325880" y="5151120"/>
            <a:ext cx="7909560" cy="3032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875" b="true">
                <a:solidFill>
                  <a:srgbClr val="1A1F2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📦 Warehouse &amp; Fulfillment</a:t>
            </a:r>
          </a:p>
          <a:p>
            <a:pPr algn="l">
              <a:lnSpc>
                <a:spcPts val="2250"/>
              </a:lnSpc>
            </a:pPr>
            <a:r>
              <a:rPr lang="en-US" sz="1875">
                <a:solidFill>
                  <a:srgbClr val="5A6478"/>
                </a:solidFill>
                <a:latin typeface="Calibri (MS)"/>
                <a:ea typeface="Calibri (MS)"/>
                <a:cs typeface="Calibri (MS)"/>
                <a:sym typeface="Calibri (MS)"/>
              </a:rPr>
              <a:t>hands-on work in a warehouse or distribution center</a:t>
            </a:r>
          </a:p>
          <a:p>
            <a:pPr algn="l">
              <a:lnSpc>
                <a:spcPts val="2250"/>
              </a:lnSpc>
            </a:pPr>
          </a:p>
          <a:p>
            <a:pPr algn="l">
              <a:lnSpc>
                <a:spcPts val="2250"/>
              </a:lnSpc>
            </a:pPr>
            <a:r>
              <a:rPr lang="en-US" sz="1875" b="true">
                <a:solidFill>
                  <a:srgbClr val="1A1F2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🚛 Freight &amp; Trucking</a:t>
            </a:r>
          </a:p>
          <a:p>
            <a:pPr algn="l">
              <a:lnSpc>
                <a:spcPts val="2250"/>
              </a:lnSpc>
            </a:pPr>
            <a:r>
              <a:rPr lang="en-US" sz="1875">
                <a:solidFill>
                  <a:srgbClr val="5A6478"/>
                </a:solidFill>
                <a:latin typeface="Calibri (MS)"/>
                <a:ea typeface="Calibri (MS)"/>
                <a:cs typeface="Calibri (MS)"/>
                <a:sym typeface="Calibri (MS)"/>
              </a:rPr>
              <a:t>moving goods by road (no CDL required to start)</a:t>
            </a:r>
          </a:p>
          <a:p>
            <a:pPr algn="l">
              <a:lnSpc>
                <a:spcPts val="2250"/>
              </a:lnSpc>
            </a:pPr>
          </a:p>
          <a:p>
            <a:pPr algn="l">
              <a:lnSpc>
                <a:spcPts val="2250"/>
              </a:lnSpc>
            </a:pPr>
            <a:r>
              <a:rPr lang="en-US" sz="1875" b="true">
                <a:solidFill>
                  <a:srgbClr val="1A1F2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📊 Supply Chain &amp; Inventory</a:t>
            </a:r>
          </a:p>
          <a:p>
            <a:pPr algn="l">
              <a:lnSpc>
                <a:spcPts val="2250"/>
              </a:lnSpc>
            </a:pPr>
            <a:r>
              <a:rPr lang="en-US" sz="1875">
                <a:solidFill>
                  <a:srgbClr val="5A6478"/>
                </a:solidFill>
                <a:latin typeface="Calibri (MS)"/>
                <a:ea typeface="Calibri (MS)"/>
                <a:cs typeface="Calibri (MS)"/>
                <a:sym typeface="Calibri (MS)"/>
              </a:rPr>
              <a:t>the planning &amp; coordination side of the business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685800" y="9710928"/>
            <a:ext cx="9601200" cy="411480"/>
            <a:chOff x="0" y="0"/>
            <a:chExt cx="12801600" cy="54864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12801600" cy="548640"/>
            </a:xfrm>
            <a:custGeom>
              <a:avLst/>
              <a:gdLst/>
              <a:ahLst/>
              <a:cxnLst/>
              <a:rect r="r" b="b" t="t" l="l"/>
              <a:pathLst>
                <a:path h="548640" w="12801600">
                  <a:moveTo>
                    <a:pt x="0" y="0"/>
                  </a:moveTo>
                  <a:lnTo>
                    <a:pt x="12801600" y="0"/>
                  </a:lnTo>
                  <a:lnTo>
                    <a:pt x="128016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04650" r="0" b="-404650"/>
              </a:stretch>
            </a:blip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28575"/>
              <a:ext cx="128016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Blueprint30  ·  Intro to Logistics Careers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16915943" y="9710928"/>
            <a:ext cx="685800" cy="411480"/>
            <a:chOff x="0" y="0"/>
            <a:chExt cx="914400" cy="54864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914400" cy="548640"/>
            </a:xfrm>
            <a:custGeom>
              <a:avLst/>
              <a:gdLst/>
              <a:ahLst/>
              <a:cxnLst/>
              <a:rect r="r" b="b" t="t" l="l"/>
              <a:pathLst>
                <a:path h="54864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t="0" r="-26982" b="0"/>
              </a:stretch>
            </a:blip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2960" y="617220"/>
            <a:ext cx="10972800" cy="480060"/>
            <a:chOff x="0" y="0"/>
            <a:chExt cx="14630400" cy="6400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630400" cy="640080"/>
            </a:xfrm>
            <a:custGeom>
              <a:avLst/>
              <a:gdLst/>
              <a:ahLst/>
              <a:cxnLst/>
              <a:rect r="r" b="b" t="t" l="l"/>
              <a:pathLst>
                <a:path h="640080" w="14630400">
                  <a:moveTo>
                    <a:pt x="0" y="0"/>
                  </a:moveTo>
                  <a:lnTo>
                    <a:pt x="14630400" y="0"/>
                  </a:lnTo>
                  <a:lnTo>
                    <a:pt x="146304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95372" r="0" b="-39537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63040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b="true" sz="1875" spc="300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CAREER PATHS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22960" y="1097280"/>
            <a:ext cx="14401800" cy="960120"/>
            <a:chOff x="0" y="0"/>
            <a:chExt cx="19202400" cy="12801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202400" cy="1280160"/>
            </a:xfrm>
            <a:custGeom>
              <a:avLst/>
              <a:gdLst/>
              <a:ahLst/>
              <a:cxnLst/>
              <a:rect r="r" b="b" t="t" l="l"/>
              <a:pathLst>
                <a:path h="1280160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42275" r="0" b="-242275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9202400" cy="12896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759"/>
                </a:lnSpc>
              </a:pPr>
              <a:r>
                <a:rPr lang="en-US" sz="4800" b="true">
                  <a:solidFill>
                    <a:srgbClr val="1A1F2E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Three Powerful Career Paths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13435" y="2527935"/>
            <a:ext cx="5299710" cy="6328410"/>
            <a:chOff x="0" y="0"/>
            <a:chExt cx="7066280" cy="84378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066280" cy="8437880"/>
            </a:xfrm>
            <a:custGeom>
              <a:avLst/>
              <a:gdLst/>
              <a:ahLst/>
              <a:cxnLst/>
              <a:rect r="r" b="b" t="t" l="l"/>
              <a:pathLst>
                <a:path h="8437880" w="7066280">
                  <a:moveTo>
                    <a:pt x="0" y="256921"/>
                  </a:moveTo>
                  <a:cubicBezTo>
                    <a:pt x="0" y="115062"/>
                    <a:pt x="115062" y="0"/>
                    <a:pt x="256921" y="0"/>
                  </a:cubicBezTo>
                  <a:lnTo>
                    <a:pt x="6809359" y="0"/>
                  </a:lnTo>
                  <a:cubicBezTo>
                    <a:pt x="6951218" y="0"/>
                    <a:pt x="7066280" y="115062"/>
                    <a:pt x="7066280" y="256921"/>
                  </a:cubicBezTo>
                  <a:lnTo>
                    <a:pt x="7066280" y="8180959"/>
                  </a:lnTo>
                  <a:cubicBezTo>
                    <a:pt x="7066280" y="8322818"/>
                    <a:pt x="6951218" y="8437880"/>
                    <a:pt x="6809359" y="8437880"/>
                  </a:cubicBezTo>
                  <a:lnTo>
                    <a:pt x="256921" y="8437880"/>
                  </a:lnTo>
                  <a:cubicBezTo>
                    <a:pt x="115062" y="8437880"/>
                    <a:pt x="0" y="8322818"/>
                    <a:pt x="0" y="8180959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1303020" y="3017520"/>
            <a:ext cx="1234440" cy="1234440"/>
            <a:chOff x="0" y="0"/>
            <a:chExt cx="1645920" cy="164592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45920" cy="1645920"/>
            </a:xfrm>
            <a:custGeom>
              <a:avLst/>
              <a:gdLst/>
              <a:ahLst/>
              <a:cxnLst/>
              <a:rect r="r" b="b" t="t" l="l"/>
              <a:pathLst>
                <a:path h="1645920" w="1645920">
                  <a:moveTo>
                    <a:pt x="0" y="822960"/>
                  </a:moveTo>
                  <a:cubicBezTo>
                    <a:pt x="0" y="368427"/>
                    <a:pt x="368427" y="0"/>
                    <a:pt x="822960" y="0"/>
                  </a:cubicBezTo>
                  <a:cubicBezTo>
                    <a:pt x="1277493" y="0"/>
                    <a:pt x="1645920" y="368427"/>
                    <a:pt x="1645920" y="822960"/>
                  </a:cubicBezTo>
                  <a:cubicBezTo>
                    <a:pt x="1645920" y="1277493"/>
                    <a:pt x="1277493" y="1645920"/>
                    <a:pt x="822960" y="1645920"/>
                  </a:cubicBezTo>
                  <a:cubicBezTo>
                    <a:pt x="368427" y="1645920"/>
                    <a:pt x="0" y="1277493"/>
                    <a:pt x="0" y="822960"/>
                  </a:cubicBezTo>
                  <a:close/>
                </a:path>
              </a:pathLst>
            </a:custGeom>
            <a:solidFill>
              <a:srgbClr val="00B4D8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591056" y="3305556"/>
            <a:ext cx="658368" cy="658368"/>
            <a:chOff x="0" y="0"/>
            <a:chExt cx="877824" cy="877824"/>
          </a:xfrm>
        </p:grpSpPr>
        <p:sp>
          <p:nvSpPr>
            <p:cNvPr name="Freeform 13" id="13" descr="/home/claude/logistics_ppt/icon_box_white.png"/>
            <p:cNvSpPr/>
            <p:nvPr/>
          </p:nvSpPr>
          <p:spPr>
            <a:xfrm flipH="false" flipV="false" rot="0">
              <a:off x="0" y="0"/>
              <a:ext cx="877824" cy="877824"/>
            </a:xfrm>
            <a:custGeom>
              <a:avLst/>
              <a:gdLst/>
              <a:ahLst/>
              <a:cxnLst/>
              <a:rect r="r" b="b" t="t" l="l"/>
              <a:pathLst>
                <a:path h="877824" w="877824">
                  <a:moveTo>
                    <a:pt x="0" y="0"/>
                  </a:moveTo>
                  <a:lnTo>
                    <a:pt x="877824" y="0"/>
                  </a:lnTo>
                  <a:lnTo>
                    <a:pt x="877824" y="877824"/>
                  </a:lnTo>
                  <a:lnTo>
                    <a:pt x="0" y="877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303020" y="4526280"/>
            <a:ext cx="4320540" cy="960120"/>
            <a:chOff x="0" y="0"/>
            <a:chExt cx="5760720" cy="128016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760720" cy="1280160"/>
            </a:xfrm>
            <a:custGeom>
              <a:avLst/>
              <a:gdLst/>
              <a:ahLst/>
              <a:cxnLst/>
              <a:rect r="r" b="b" t="t" l="l"/>
              <a:pathLst>
                <a:path h="1280160" w="5760720">
                  <a:moveTo>
                    <a:pt x="0" y="0"/>
                  </a:moveTo>
                  <a:lnTo>
                    <a:pt x="5760720" y="0"/>
                  </a:lnTo>
                  <a:lnTo>
                    <a:pt x="576072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7682" r="0" b="-37682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>
              <a:off x="0" y="9525"/>
              <a:ext cx="5760720" cy="127063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850"/>
                </a:lnSpc>
              </a:pPr>
              <a:r>
                <a:rPr lang="en-US" sz="2550" b="true">
                  <a:solidFill>
                    <a:srgbClr val="1A1F2E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Warehouse &amp; Fulfillment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303020" y="5554980"/>
            <a:ext cx="4320540" cy="2194560"/>
            <a:chOff x="0" y="0"/>
            <a:chExt cx="5760720" cy="29260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760720" cy="2926080"/>
            </a:xfrm>
            <a:custGeom>
              <a:avLst/>
              <a:gdLst/>
              <a:ahLst/>
              <a:cxnLst/>
              <a:rect r="r" b="b" t="t" l="l"/>
              <a:pathLst>
                <a:path h="2926080" w="5760720">
                  <a:moveTo>
                    <a:pt x="0" y="0"/>
                  </a:moveTo>
                  <a:lnTo>
                    <a:pt x="5760720" y="0"/>
                  </a:lnTo>
                  <a:lnTo>
                    <a:pt x="5760720" y="2926080"/>
                  </a:lnTo>
                  <a:lnTo>
                    <a:pt x="0" y="2926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5170" t="0" r="-1517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66675"/>
              <a:ext cx="5760720" cy="299275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550"/>
                </a:lnSpc>
              </a:pPr>
              <a:r>
                <a:rPr lang="en-US" sz="1875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Receive, sort, pack, and ship products. The backbone of e-commerce and retail.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303020" y="8092440"/>
            <a:ext cx="4320540" cy="480060"/>
            <a:chOff x="0" y="0"/>
            <a:chExt cx="5760720" cy="64008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760720" cy="640080"/>
            </a:xfrm>
            <a:custGeom>
              <a:avLst/>
              <a:gdLst/>
              <a:ahLst/>
              <a:cxnLst/>
              <a:rect r="r" b="b" t="t" l="l"/>
              <a:pathLst>
                <a:path h="640080" w="5760720">
                  <a:moveTo>
                    <a:pt x="0" y="0"/>
                  </a:moveTo>
                  <a:lnTo>
                    <a:pt x="5760720" y="0"/>
                  </a:lnTo>
                  <a:lnTo>
                    <a:pt x="576072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5365" r="0" b="-125365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19050"/>
              <a:ext cx="5760720" cy="65913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b="true" sz="1575" i="true">
                  <a:solidFill>
                    <a:srgbClr val="00B4D8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↳ Full path detail ahead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6505575" y="2527935"/>
            <a:ext cx="5299710" cy="6328410"/>
            <a:chOff x="0" y="0"/>
            <a:chExt cx="7066280" cy="843788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7066280" cy="8437880"/>
            </a:xfrm>
            <a:custGeom>
              <a:avLst/>
              <a:gdLst/>
              <a:ahLst/>
              <a:cxnLst/>
              <a:rect r="r" b="b" t="t" l="l"/>
              <a:pathLst>
                <a:path h="8437880" w="7066280">
                  <a:moveTo>
                    <a:pt x="0" y="256921"/>
                  </a:moveTo>
                  <a:cubicBezTo>
                    <a:pt x="0" y="115062"/>
                    <a:pt x="115062" y="0"/>
                    <a:pt x="256921" y="0"/>
                  </a:cubicBezTo>
                  <a:lnTo>
                    <a:pt x="6809359" y="0"/>
                  </a:lnTo>
                  <a:cubicBezTo>
                    <a:pt x="6951218" y="0"/>
                    <a:pt x="7066280" y="115062"/>
                    <a:pt x="7066280" y="256921"/>
                  </a:cubicBezTo>
                  <a:lnTo>
                    <a:pt x="7066280" y="8180959"/>
                  </a:lnTo>
                  <a:cubicBezTo>
                    <a:pt x="7066280" y="8322818"/>
                    <a:pt x="6951218" y="8437880"/>
                    <a:pt x="6809359" y="8437880"/>
                  </a:cubicBezTo>
                  <a:lnTo>
                    <a:pt x="256921" y="8437880"/>
                  </a:lnTo>
                  <a:cubicBezTo>
                    <a:pt x="115062" y="8437880"/>
                    <a:pt x="0" y="8322818"/>
                    <a:pt x="0" y="8180959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25" id="25"/>
          <p:cNvGrpSpPr/>
          <p:nvPr/>
        </p:nvGrpSpPr>
        <p:grpSpPr>
          <a:xfrm rot="0">
            <a:off x="6995160" y="3017520"/>
            <a:ext cx="1234440" cy="1234440"/>
            <a:chOff x="0" y="0"/>
            <a:chExt cx="1645920" cy="164592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645920" cy="1645920"/>
            </a:xfrm>
            <a:custGeom>
              <a:avLst/>
              <a:gdLst/>
              <a:ahLst/>
              <a:cxnLst/>
              <a:rect r="r" b="b" t="t" l="l"/>
              <a:pathLst>
                <a:path h="1645920" w="1645920">
                  <a:moveTo>
                    <a:pt x="0" y="822960"/>
                  </a:moveTo>
                  <a:cubicBezTo>
                    <a:pt x="0" y="368427"/>
                    <a:pt x="368427" y="0"/>
                    <a:pt x="822960" y="0"/>
                  </a:cubicBezTo>
                  <a:cubicBezTo>
                    <a:pt x="1277493" y="0"/>
                    <a:pt x="1645920" y="368427"/>
                    <a:pt x="1645920" y="822960"/>
                  </a:cubicBezTo>
                  <a:cubicBezTo>
                    <a:pt x="1645920" y="1277493"/>
                    <a:pt x="1277493" y="1645920"/>
                    <a:pt x="822960" y="1645920"/>
                  </a:cubicBezTo>
                  <a:cubicBezTo>
                    <a:pt x="368427" y="1645920"/>
                    <a:pt x="0" y="1277493"/>
                    <a:pt x="0" y="822960"/>
                  </a:cubicBezTo>
                  <a:close/>
                </a:path>
              </a:pathLst>
            </a:custGeom>
            <a:solidFill>
              <a:srgbClr val="F4A223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7283196" y="3305556"/>
            <a:ext cx="658368" cy="658368"/>
            <a:chOff x="0" y="0"/>
            <a:chExt cx="877824" cy="877824"/>
          </a:xfrm>
        </p:grpSpPr>
        <p:sp>
          <p:nvSpPr>
            <p:cNvPr name="Freeform 28" id="28" descr="/home/claude/logistics_ppt/icon_truck_white.png"/>
            <p:cNvSpPr/>
            <p:nvPr/>
          </p:nvSpPr>
          <p:spPr>
            <a:xfrm flipH="false" flipV="false" rot="0">
              <a:off x="0" y="0"/>
              <a:ext cx="877824" cy="877824"/>
            </a:xfrm>
            <a:custGeom>
              <a:avLst/>
              <a:gdLst/>
              <a:ahLst/>
              <a:cxnLst/>
              <a:rect r="r" b="b" t="t" l="l"/>
              <a:pathLst>
                <a:path h="877824" w="877824">
                  <a:moveTo>
                    <a:pt x="0" y="0"/>
                  </a:moveTo>
                  <a:lnTo>
                    <a:pt x="877824" y="0"/>
                  </a:lnTo>
                  <a:lnTo>
                    <a:pt x="877824" y="877824"/>
                  </a:lnTo>
                  <a:lnTo>
                    <a:pt x="0" y="877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6995160" y="4526280"/>
            <a:ext cx="4320540" cy="960120"/>
            <a:chOff x="0" y="0"/>
            <a:chExt cx="5760720" cy="128016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5760720" cy="1280160"/>
            </a:xfrm>
            <a:custGeom>
              <a:avLst/>
              <a:gdLst/>
              <a:ahLst/>
              <a:cxnLst/>
              <a:rect r="r" b="b" t="t" l="l"/>
              <a:pathLst>
                <a:path h="1280160" w="5760720">
                  <a:moveTo>
                    <a:pt x="0" y="0"/>
                  </a:moveTo>
                  <a:lnTo>
                    <a:pt x="5760720" y="0"/>
                  </a:lnTo>
                  <a:lnTo>
                    <a:pt x="576072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7682" r="0" b="-37682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9525"/>
              <a:ext cx="5760720" cy="127063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850"/>
                </a:lnSpc>
              </a:pPr>
              <a:r>
                <a:rPr lang="en-US" sz="2550" b="true">
                  <a:solidFill>
                    <a:srgbClr val="1A1F2E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Freight &amp; Trucking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6995160" y="5554980"/>
            <a:ext cx="4320540" cy="2194560"/>
            <a:chOff x="0" y="0"/>
            <a:chExt cx="5760720" cy="292608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5760720" cy="2926080"/>
            </a:xfrm>
            <a:custGeom>
              <a:avLst/>
              <a:gdLst/>
              <a:ahLst/>
              <a:cxnLst/>
              <a:rect r="r" b="b" t="t" l="l"/>
              <a:pathLst>
                <a:path h="2926080" w="5760720">
                  <a:moveTo>
                    <a:pt x="0" y="0"/>
                  </a:moveTo>
                  <a:lnTo>
                    <a:pt x="5760720" y="0"/>
                  </a:lnTo>
                  <a:lnTo>
                    <a:pt x="5760720" y="2926080"/>
                  </a:lnTo>
                  <a:lnTo>
                    <a:pt x="0" y="2926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5170" t="0" r="-15170" b="0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66675"/>
              <a:ext cx="5760720" cy="299275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550"/>
                </a:lnSpc>
              </a:pPr>
              <a:r>
                <a:rPr lang="en-US" sz="1875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Dispatch loads, handle freight, and keep goods moving. No CDL needed to start.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6995160" y="8092440"/>
            <a:ext cx="4320540" cy="480060"/>
            <a:chOff x="0" y="0"/>
            <a:chExt cx="5760720" cy="64008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5760720" cy="640080"/>
            </a:xfrm>
            <a:custGeom>
              <a:avLst/>
              <a:gdLst/>
              <a:ahLst/>
              <a:cxnLst/>
              <a:rect r="r" b="b" t="t" l="l"/>
              <a:pathLst>
                <a:path h="640080" w="5760720">
                  <a:moveTo>
                    <a:pt x="0" y="0"/>
                  </a:moveTo>
                  <a:lnTo>
                    <a:pt x="5760720" y="0"/>
                  </a:lnTo>
                  <a:lnTo>
                    <a:pt x="576072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5365" r="0" b="-125365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19050"/>
              <a:ext cx="5760720" cy="65913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b="true" sz="1575" i="true">
                  <a:solidFill>
                    <a:srgbClr val="F4A2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↳ Full path detail ahead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2197715" y="2527935"/>
            <a:ext cx="5299710" cy="6328410"/>
            <a:chOff x="0" y="0"/>
            <a:chExt cx="7066280" cy="843788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7066280" cy="8437880"/>
            </a:xfrm>
            <a:custGeom>
              <a:avLst/>
              <a:gdLst/>
              <a:ahLst/>
              <a:cxnLst/>
              <a:rect r="r" b="b" t="t" l="l"/>
              <a:pathLst>
                <a:path h="8437880" w="7066280">
                  <a:moveTo>
                    <a:pt x="0" y="256921"/>
                  </a:moveTo>
                  <a:cubicBezTo>
                    <a:pt x="0" y="115062"/>
                    <a:pt x="115062" y="0"/>
                    <a:pt x="256921" y="0"/>
                  </a:cubicBezTo>
                  <a:lnTo>
                    <a:pt x="6809359" y="0"/>
                  </a:lnTo>
                  <a:cubicBezTo>
                    <a:pt x="6951218" y="0"/>
                    <a:pt x="7066280" y="115062"/>
                    <a:pt x="7066280" y="256921"/>
                  </a:cubicBezTo>
                  <a:lnTo>
                    <a:pt x="7066280" y="8180959"/>
                  </a:lnTo>
                  <a:cubicBezTo>
                    <a:pt x="7066280" y="8322818"/>
                    <a:pt x="6951218" y="8437880"/>
                    <a:pt x="6809359" y="8437880"/>
                  </a:cubicBezTo>
                  <a:lnTo>
                    <a:pt x="256921" y="8437880"/>
                  </a:lnTo>
                  <a:cubicBezTo>
                    <a:pt x="115062" y="8437880"/>
                    <a:pt x="0" y="8322818"/>
                    <a:pt x="0" y="8180959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40" id="40"/>
          <p:cNvGrpSpPr/>
          <p:nvPr/>
        </p:nvGrpSpPr>
        <p:grpSpPr>
          <a:xfrm rot="0">
            <a:off x="12687300" y="3017520"/>
            <a:ext cx="1234440" cy="1234440"/>
            <a:chOff x="0" y="0"/>
            <a:chExt cx="1645920" cy="164592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645920" cy="1645920"/>
            </a:xfrm>
            <a:custGeom>
              <a:avLst/>
              <a:gdLst/>
              <a:ahLst/>
              <a:cxnLst/>
              <a:rect r="r" b="b" t="t" l="l"/>
              <a:pathLst>
                <a:path h="1645920" w="1645920">
                  <a:moveTo>
                    <a:pt x="0" y="822960"/>
                  </a:moveTo>
                  <a:cubicBezTo>
                    <a:pt x="0" y="368427"/>
                    <a:pt x="368427" y="0"/>
                    <a:pt x="822960" y="0"/>
                  </a:cubicBezTo>
                  <a:cubicBezTo>
                    <a:pt x="1277493" y="0"/>
                    <a:pt x="1645920" y="368427"/>
                    <a:pt x="1645920" y="822960"/>
                  </a:cubicBezTo>
                  <a:cubicBezTo>
                    <a:pt x="1645920" y="1277493"/>
                    <a:pt x="1277493" y="1645920"/>
                    <a:pt x="822960" y="1645920"/>
                  </a:cubicBezTo>
                  <a:cubicBezTo>
                    <a:pt x="368427" y="1645920"/>
                    <a:pt x="0" y="1277493"/>
                    <a:pt x="0" y="822960"/>
                  </a:cubicBezTo>
                  <a:close/>
                </a:path>
              </a:pathLst>
            </a:custGeom>
            <a:solidFill>
              <a:srgbClr val="0A2263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12975336" y="3305556"/>
            <a:ext cx="658368" cy="658368"/>
            <a:chOff x="0" y="0"/>
            <a:chExt cx="877824" cy="877824"/>
          </a:xfrm>
        </p:grpSpPr>
        <p:sp>
          <p:nvSpPr>
            <p:cNvPr name="Freeform 43" id="43" descr="/home/claude/logistics_ppt/icon_chart_white.png"/>
            <p:cNvSpPr/>
            <p:nvPr/>
          </p:nvSpPr>
          <p:spPr>
            <a:xfrm flipH="false" flipV="false" rot="0">
              <a:off x="0" y="0"/>
              <a:ext cx="877824" cy="877824"/>
            </a:xfrm>
            <a:custGeom>
              <a:avLst/>
              <a:gdLst/>
              <a:ahLst/>
              <a:cxnLst/>
              <a:rect r="r" b="b" t="t" l="l"/>
              <a:pathLst>
                <a:path h="877824" w="877824">
                  <a:moveTo>
                    <a:pt x="0" y="0"/>
                  </a:moveTo>
                  <a:lnTo>
                    <a:pt x="877824" y="0"/>
                  </a:lnTo>
                  <a:lnTo>
                    <a:pt x="877824" y="877824"/>
                  </a:lnTo>
                  <a:lnTo>
                    <a:pt x="0" y="877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2687300" y="4526280"/>
            <a:ext cx="4320540" cy="960120"/>
            <a:chOff x="0" y="0"/>
            <a:chExt cx="5760720" cy="128016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5760720" cy="1280160"/>
            </a:xfrm>
            <a:custGeom>
              <a:avLst/>
              <a:gdLst/>
              <a:ahLst/>
              <a:cxnLst/>
              <a:rect r="r" b="b" t="t" l="l"/>
              <a:pathLst>
                <a:path h="1280160" w="5760720">
                  <a:moveTo>
                    <a:pt x="0" y="0"/>
                  </a:moveTo>
                  <a:lnTo>
                    <a:pt x="5760720" y="0"/>
                  </a:lnTo>
                  <a:lnTo>
                    <a:pt x="576072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7682" r="0" b="-37682"/>
              </a:stretch>
            </a:blipFill>
          </p:spPr>
        </p:sp>
        <p:sp>
          <p:nvSpPr>
            <p:cNvPr name="TextBox 46" id="46"/>
            <p:cNvSpPr txBox="true"/>
            <p:nvPr/>
          </p:nvSpPr>
          <p:spPr>
            <a:xfrm>
              <a:off x="0" y="9525"/>
              <a:ext cx="5760720" cy="127063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850"/>
                </a:lnSpc>
              </a:pPr>
              <a:r>
                <a:rPr lang="en-US" sz="2550" b="true">
                  <a:solidFill>
                    <a:srgbClr val="1A1F2E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Supply Chain &amp; Inventory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12687300" y="5554980"/>
            <a:ext cx="4320540" cy="2194560"/>
            <a:chOff x="0" y="0"/>
            <a:chExt cx="5760720" cy="292608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5760720" cy="2926080"/>
            </a:xfrm>
            <a:custGeom>
              <a:avLst/>
              <a:gdLst/>
              <a:ahLst/>
              <a:cxnLst/>
              <a:rect r="r" b="b" t="t" l="l"/>
              <a:pathLst>
                <a:path h="2926080" w="5760720">
                  <a:moveTo>
                    <a:pt x="0" y="0"/>
                  </a:moveTo>
                  <a:lnTo>
                    <a:pt x="5760720" y="0"/>
                  </a:lnTo>
                  <a:lnTo>
                    <a:pt x="5760720" y="2926080"/>
                  </a:lnTo>
                  <a:lnTo>
                    <a:pt x="0" y="2926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5170" t="0" r="-15170" b="0"/>
              </a:stretch>
            </a:blip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66675"/>
              <a:ext cx="5760720" cy="299275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550"/>
                </a:lnSpc>
              </a:pPr>
              <a:r>
                <a:rPr lang="en-US" sz="1875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Plan, coordinate, and analyze so the right products are in the right place.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2687300" y="8092440"/>
            <a:ext cx="4320540" cy="480060"/>
            <a:chOff x="0" y="0"/>
            <a:chExt cx="5760720" cy="64008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5760720" cy="640080"/>
            </a:xfrm>
            <a:custGeom>
              <a:avLst/>
              <a:gdLst/>
              <a:ahLst/>
              <a:cxnLst/>
              <a:rect r="r" b="b" t="t" l="l"/>
              <a:pathLst>
                <a:path h="640080" w="5760720">
                  <a:moveTo>
                    <a:pt x="0" y="0"/>
                  </a:moveTo>
                  <a:lnTo>
                    <a:pt x="5760720" y="0"/>
                  </a:lnTo>
                  <a:lnTo>
                    <a:pt x="576072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5365" r="0" b="-125365"/>
              </a:stretch>
            </a:blip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19050"/>
              <a:ext cx="5760720" cy="65913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89"/>
                </a:lnSpc>
              </a:pPr>
              <a:r>
                <a:rPr lang="en-US" b="true" sz="1575" i="true">
                  <a:solidFill>
                    <a:srgbClr val="0A226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↳ Full path detail ahead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685800" y="9710928"/>
            <a:ext cx="9601200" cy="411480"/>
            <a:chOff x="0" y="0"/>
            <a:chExt cx="12801600" cy="54864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12801600" cy="548640"/>
            </a:xfrm>
            <a:custGeom>
              <a:avLst/>
              <a:gdLst/>
              <a:ahLst/>
              <a:cxnLst/>
              <a:rect r="r" b="b" t="t" l="l"/>
              <a:pathLst>
                <a:path h="548640" w="12801600">
                  <a:moveTo>
                    <a:pt x="0" y="0"/>
                  </a:moveTo>
                  <a:lnTo>
                    <a:pt x="12801600" y="0"/>
                  </a:lnTo>
                  <a:lnTo>
                    <a:pt x="128016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04650" r="0" b="-404650"/>
              </a:stretch>
            </a:blip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28575"/>
              <a:ext cx="128016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Blueprint30  ·  Intro to Logistics Careers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16915943" y="9710928"/>
            <a:ext cx="685800" cy="411480"/>
            <a:chOff x="0" y="0"/>
            <a:chExt cx="914400" cy="54864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914400" cy="548640"/>
            </a:xfrm>
            <a:custGeom>
              <a:avLst/>
              <a:gdLst/>
              <a:ahLst/>
              <a:cxnLst/>
              <a:rect r="r" b="b" t="t" l="l"/>
              <a:pathLst>
                <a:path h="54864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t="0" r="-26982" b="0"/>
              </a:stretch>
            </a:blip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4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2960" y="617220"/>
            <a:ext cx="10972800" cy="480060"/>
            <a:chOff x="0" y="0"/>
            <a:chExt cx="14630400" cy="6400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630400" cy="640080"/>
            </a:xfrm>
            <a:custGeom>
              <a:avLst/>
              <a:gdLst/>
              <a:ahLst/>
              <a:cxnLst/>
              <a:rect r="r" b="b" t="t" l="l"/>
              <a:pathLst>
                <a:path h="640080" w="14630400">
                  <a:moveTo>
                    <a:pt x="0" y="0"/>
                  </a:moveTo>
                  <a:lnTo>
                    <a:pt x="14630400" y="0"/>
                  </a:lnTo>
                  <a:lnTo>
                    <a:pt x="146304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95372" r="0" b="-39537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63040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b="true" sz="1875" spc="300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CAREER OUTLOOK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22960" y="1097280"/>
            <a:ext cx="13716000" cy="960120"/>
            <a:chOff x="0" y="0"/>
            <a:chExt cx="18288000" cy="12801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288000" cy="1280160"/>
            </a:xfrm>
            <a:custGeom>
              <a:avLst/>
              <a:gdLst/>
              <a:ahLst/>
              <a:cxnLst/>
              <a:rect r="r" b="b" t="t" l="l"/>
              <a:pathLst>
                <a:path h="128016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28357" r="0" b="-228357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8288000" cy="12896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759"/>
                </a:lnSpc>
              </a:pPr>
              <a:r>
                <a:rPr lang="en-US" sz="4800" b="true">
                  <a:solidFill>
                    <a:srgbClr val="1A1F2E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Salary &amp; Career Outlook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2960" y="2029968"/>
            <a:ext cx="14401800" cy="548640"/>
            <a:chOff x="0" y="0"/>
            <a:chExt cx="19202400" cy="7315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202400" cy="731520"/>
            </a:xfrm>
            <a:custGeom>
              <a:avLst/>
              <a:gdLst/>
              <a:ahLst/>
              <a:cxnLst/>
              <a:rect r="r" b="b" t="t" l="l"/>
              <a:pathLst>
                <a:path h="731520" w="19202400">
                  <a:moveTo>
                    <a:pt x="0" y="0"/>
                  </a:moveTo>
                  <a:lnTo>
                    <a:pt x="19202400" y="0"/>
                  </a:lnTo>
                  <a:lnTo>
                    <a:pt x="192024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61482" r="0" b="-461482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9202400" cy="7791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 i="true">
                  <a:solidFill>
                    <a:srgbClr val="5A647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Pay depends on your location, employer, experience, and certifications.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2960" y="2948940"/>
            <a:ext cx="16596360" cy="1330452"/>
            <a:chOff x="0" y="0"/>
            <a:chExt cx="22128480" cy="177393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128480" cy="1773936"/>
            </a:xfrm>
            <a:custGeom>
              <a:avLst/>
              <a:gdLst/>
              <a:ahLst/>
              <a:cxnLst/>
              <a:rect r="r" b="b" t="t" l="l"/>
              <a:pathLst>
                <a:path h="1773936" w="2212848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21945600" y="0"/>
                  </a:lnTo>
                  <a:cubicBezTo>
                    <a:pt x="22046564" y="0"/>
                    <a:pt x="22128480" y="81915"/>
                    <a:pt x="22128480" y="182880"/>
                  </a:cubicBezTo>
                  <a:lnTo>
                    <a:pt x="22128480" y="1591056"/>
                  </a:lnTo>
                  <a:cubicBezTo>
                    <a:pt x="22128480" y="1692021"/>
                    <a:pt x="22046564" y="1773936"/>
                    <a:pt x="21945600" y="1773936"/>
                  </a:cubicBezTo>
                  <a:lnTo>
                    <a:pt x="182880" y="1773936"/>
                  </a:lnTo>
                  <a:cubicBezTo>
                    <a:pt x="81915" y="1773936"/>
                    <a:pt x="0" y="1692021"/>
                    <a:pt x="0" y="1591056"/>
                  </a:cubicBezTo>
                  <a:close/>
                </a:path>
              </a:pathLst>
            </a:custGeom>
            <a:solidFill>
              <a:srgbClr val="F7F9FC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165860" y="3209544"/>
            <a:ext cx="850392" cy="850392"/>
            <a:chOff x="0" y="0"/>
            <a:chExt cx="1133856" cy="113385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33856" cy="1133856"/>
            </a:xfrm>
            <a:custGeom>
              <a:avLst/>
              <a:gdLst/>
              <a:ahLst/>
              <a:cxnLst/>
              <a:rect r="r" b="b" t="t" l="l"/>
              <a:pathLst>
                <a:path h="1133856" w="1133856">
                  <a:moveTo>
                    <a:pt x="0" y="566928"/>
                  </a:moveTo>
                  <a:cubicBezTo>
                    <a:pt x="0" y="253873"/>
                    <a:pt x="253873" y="0"/>
                    <a:pt x="566928" y="0"/>
                  </a:cubicBezTo>
                  <a:cubicBezTo>
                    <a:pt x="879983" y="0"/>
                    <a:pt x="1133856" y="253873"/>
                    <a:pt x="1133856" y="566928"/>
                  </a:cubicBezTo>
                  <a:cubicBezTo>
                    <a:pt x="1133856" y="879983"/>
                    <a:pt x="879983" y="1133856"/>
                    <a:pt x="566928" y="1133856"/>
                  </a:cubicBezTo>
                  <a:cubicBezTo>
                    <a:pt x="253873" y="1133856"/>
                    <a:pt x="0" y="879983"/>
                    <a:pt x="0" y="566928"/>
                  </a:cubicBezTo>
                  <a:close/>
                </a:path>
              </a:pathLst>
            </a:custGeom>
            <a:solidFill>
              <a:srgbClr val="0A2263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371600" y="3415284"/>
            <a:ext cx="438912" cy="438912"/>
            <a:chOff x="0" y="0"/>
            <a:chExt cx="585216" cy="585216"/>
          </a:xfrm>
        </p:grpSpPr>
        <p:sp>
          <p:nvSpPr>
            <p:cNvPr name="Freeform 16" id="16" descr="/home/claude/logistics_ppt/icon_box_white.png"/>
            <p:cNvSpPr/>
            <p:nvPr/>
          </p:nvSpPr>
          <p:spPr>
            <a:xfrm flipH="false" flipV="false" rot="0">
              <a:off x="0" y="0"/>
              <a:ext cx="585216" cy="585216"/>
            </a:xfrm>
            <a:custGeom>
              <a:avLst/>
              <a:gdLst/>
              <a:ahLst/>
              <a:cxnLst/>
              <a:rect r="r" b="b" t="t" l="l"/>
              <a:pathLst>
                <a:path h="585216" w="585216">
                  <a:moveTo>
                    <a:pt x="0" y="0"/>
                  </a:moveTo>
                  <a:lnTo>
                    <a:pt x="585216" y="0"/>
                  </a:lnTo>
                  <a:lnTo>
                    <a:pt x="585216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2331720" y="2948940"/>
            <a:ext cx="9326880" cy="1330452"/>
            <a:chOff x="0" y="0"/>
            <a:chExt cx="12435840" cy="177393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435840" cy="1773936"/>
            </a:xfrm>
            <a:custGeom>
              <a:avLst/>
              <a:gdLst/>
              <a:ahLst/>
              <a:cxnLst/>
              <a:rect r="r" b="b" t="t" l="l"/>
              <a:pathLst>
                <a:path h="1773936" w="12435840">
                  <a:moveTo>
                    <a:pt x="0" y="0"/>
                  </a:moveTo>
                  <a:lnTo>
                    <a:pt x="12435840" y="0"/>
                  </a:lnTo>
                  <a:lnTo>
                    <a:pt x="12435840" y="1773936"/>
                  </a:lnTo>
                  <a:lnTo>
                    <a:pt x="0" y="17739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6596" r="0" b="-86596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12435840" cy="18310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700"/>
                </a:lnSpc>
              </a:pPr>
              <a:r>
                <a:rPr lang="en-US" sz="2250" b="true">
                  <a:solidFill>
                    <a:srgbClr val="1A1F2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Warehouse Associate / Forklift Operator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1795760" y="2948940"/>
            <a:ext cx="3977640" cy="1330452"/>
            <a:chOff x="0" y="0"/>
            <a:chExt cx="5303520" cy="177393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303520" cy="1773936"/>
            </a:xfrm>
            <a:custGeom>
              <a:avLst/>
              <a:gdLst/>
              <a:ahLst/>
              <a:cxnLst/>
              <a:rect r="r" b="b" t="t" l="l"/>
              <a:pathLst>
                <a:path h="1773936" w="5303520">
                  <a:moveTo>
                    <a:pt x="0" y="0"/>
                  </a:moveTo>
                  <a:lnTo>
                    <a:pt x="5303520" y="0"/>
                  </a:lnTo>
                  <a:lnTo>
                    <a:pt x="5303520" y="1773936"/>
                  </a:lnTo>
                  <a:lnTo>
                    <a:pt x="0" y="17739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254" r="0" b="-8254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19050"/>
              <a:ext cx="5303520" cy="17929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3240"/>
                </a:lnSpc>
              </a:pPr>
              <a:r>
                <a:rPr lang="en-US" sz="2700" b="true">
                  <a:solidFill>
                    <a:srgbClr val="00B4D8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$35,000 to $55,000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5841980" y="2948940"/>
            <a:ext cx="1440180" cy="1330452"/>
            <a:chOff x="0" y="0"/>
            <a:chExt cx="1920240" cy="177393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920240" cy="1773936"/>
            </a:xfrm>
            <a:custGeom>
              <a:avLst/>
              <a:gdLst/>
              <a:ahLst/>
              <a:cxnLst/>
              <a:rect r="r" b="b" t="t" l="l"/>
              <a:pathLst>
                <a:path h="1773936" w="1920240">
                  <a:moveTo>
                    <a:pt x="0" y="0"/>
                  </a:moveTo>
                  <a:lnTo>
                    <a:pt x="1920240" y="0"/>
                  </a:lnTo>
                  <a:lnTo>
                    <a:pt x="1920240" y="1773936"/>
                  </a:lnTo>
                  <a:lnTo>
                    <a:pt x="0" y="17739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68528" t="0" r="-68528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920240" cy="181203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 i="true">
                  <a:solidFill>
                    <a:srgbClr val="5A647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per year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822960" y="4526280"/>
            <a:ext cx="16596360" cy="1330452"/>
            <a:chOff x="0" y="0"/>
            <a:chExt cx="22128480" cy="177393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2128480" cy="1773936"/>
            </a:xfrm>
            <a:custGeom>
              <a:avLst/>
              <a:gdLst/>
              <a:ahLst/>
              <a:cxnLst/>
              <a:rect r="r" b="b" t="t" l="l"/>
              <a:pathLst>
                <a:path h="1773936" w="2212848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21945600" y="0"/>
                  </a:lnTo>
                  <a:cubicBezTo>
                    <a:pt x="22046564" y="0"/>
                    <a:pt x="22128480" y="81915"/>
                    <a:pt x="22128480" y="182880"/>
                  </a:cubicBezTo>
                  <a:lnTo>
                    <a:pt x="22128480" y="1591056"/>
                  </a:lnTo>
                  <a:cubicBezTo>
                    <a:pt x="22128480" y="1692021"/>
                    <a:pt x="22046564" y="1773936"/>
                    <a:pt x="21945600" y="1773936"/>
                  </a:cubicBezTo>
                  <a:lnTo>
                    <a:pt x="182880" y="1773936"/>
                  </a:lnTo>
                  <a:cubicBezTo>
                    <a:pt x="81915" y="1773936"/>
                    <a:pt x="0" y="1692021"/>
                    <a:pt x="0" y="1591056"/>
                  </a:cubicBezTo>
                  <a:close/>
                </a:path>
              </a:pathLst>
            </a:custGeom>
            <a:solidFill>
              <a:srgbClr val="F7F9FC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165860" y="4786884"/>
            <a:ext cx="850392" cy="850392"/>
            <a:chOff x="0" y="0"/>
            <a:chExt cx="1133856" cy="113385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133856" cy="1133856"/>
            </a:xfrm>
            <a:custGeom>
              <a:avLst/>
              <a:gdLst/>
              <a:ahLst/>
              <a:cxnLst/>
              <a:rect r="r" b="b" t="t" l="l"/>
              <a:pathLst>
                <a:path h="1133856" w="1133856">
                  <a:moveTo>
                    <a:pt x="0" y="566928"/>
                  </a:moveTo>
                  <a:cubicBezTo>
                    <a:pt x="0" y="253873"/>
                    <a:pt x="253873" y="0"/>
                    <a:pt x="566928" y="0"/>
                  </a:cubicBezTo>
                  <a:cubicBezTo>
                    <a:pt x="879983" y="0"/>
                    <a:pt x="1133856" y="253873"/>
                    <a:pt x="1133856" y="566928"/>
                  </a:cubicBezTo>
                  <a:cubicBezTo>
                    <a:pt x="1133856" y="879983"/>
                    <a:pt x="879983" y="1133856"/>
                    <a:pt x="566928" y="1133856"/>
                  </a:cubicBezTo>
                  <a:cubicBezTo>
                    <a:pt x="253873" y="1133856"/>
                    <a:pt x="0" y="879983"/>
                    <a:pt x="0" y="566928"/>
                  </a:cubicBezTo>
                  <a:close/>
                </a:path>
              </a:pathLst>
            </a:custGeom>
            <a:solidFill>
              <a:srgbClr val="0A2263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371600" y="4992624"/>
            <a:ext cx="438912" cy="438912"/>
            <a:chOff x="0" y="0"/>
            <a:chExt cx="585216" cy="585216"/>
          </a:xfrm>
        </p:grpSpPr>
        <p:sp>
          <p:nvSpPr>
            <p:cNvPr name="Freeform 31" id="31" descr="/home/claude/logistics_ppt/icon_truck_white.png"/>
            <p:cNvSpPr/>
            <p:nvPr/>
          </p:nvSpPr>
          <p:spPr>
            <a:xfrm flipH="false" flipV="false" rot="0">
              <a:off x="0" y="0"/>
              <a:ext cx="585216" cy="585216"/>
            </a:xfrm>
            <a:custGeom>
              <a:avLst/>
              <a:gdLst/>
              <a:ahLst/>
              <a:cxnLst/>
              <a:rect r="r" b="b" t="t" l="l"/>
              <a:pathLst>
                <a:path h="585216" w="585216">
                  <a:moveTo>
                    <a:pt x="0" y="0"/>
                  </a:moveTo>
                  <a:lnTo>
                    <a:pt x="585216" y="0"/>
                  </a:lnTo>
                  <a:lnTo>
                    <a:pt x="585216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2331720" y="4526280"/>
            <a:ext cx="9326880" cy="1330452"/>
            <a:chOff x="0" y="0"/>
            <a:chExt cx="12435840" cy="177393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2435840" cy="1773936"/>
            </a:xfrm>
            <a:custGeom>
              <a:avLst/>
              <a:gdLst/>
              <a:ahLst/>
              <a:cxnLst/>
              <a:rect r="r" b="b" t="t" l="l"/>
              <a:pathLst>
                <a:path h="1773936" w="12435840">
                  <a:moveTo>
                    <a:pt x="0" y="0"/>
                  </a:moveTo>
                  <a:lnTo>
                    <a:pt x="12435840" y="0"/>
                  </a:lnTo>
                  <a:lnTo>
                    <a:pt x="12435840" y="1773936"/>
                  </a:lnTo>
                  <a:lnTo>
                    <a:pt x="0" y="17739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6596" r="0" b="-86596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57150"/>
              <a:ext cx="12435840" cy="18310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700"/>
                </a:lnSpc>
              </a:pPr>
              <a:r>
                <a:rPr lang="en-US" sz="2250" b="true">
                  <a:solidFill>
                    <a:srgbClr val="1A1F2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Freight &amp; Logistics Coordinator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1795760" y="4526280"/>
            <a:ext cx="3977640" cy="1330452"/>
            <a:chOff x="0" y="0"/>
            <a:chExt cx="5303520" cy="1773936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5303520" cy="1773936"/>
            </a:xfrm>
            <a:custGeom>
              <a:avLst/>
              <a:gdLst/>
              <a:ahLst/>
              <a:cxnLst/>
              <a:rect r="r" b="b" t="t" l="l"/>
              <a:pathLst>
                <a:path h="1773936" w="5303520">
                  <a:moveTo>
                    <a:pt x="0" y="0"/>
                  </a:moveTo>
                  <a:lnTo>
                    <a:pt x="5303520" y="0"/>
                  </a:lnTo>
                  <a:lnTo>
                    <a:pt x="5303520" y="1773936"/>
                  </a:lnTo>
                  <a:lnTo>
                    <a:pt x="0" y="17739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254" r="0" b="-8254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19050"/>
              <a:ext cx="5303520" cy="17929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3240"/>
                </a:lnSpc>
              </a:pPr>
              <a:r>
                <a:rPr lang="en-US" sz="2700" b="true">
                  <a:solidFill>
                    <a:srgbClr val="00B4D8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$40,000 to $60,000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5841980" y="4526280"/>
            <a:ext cx="1440180" cy="1330452"/>
            <a:chOff x="0" y="0"/>
            <a:chExt cx="1920240" cy="1773936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920240" cy="1773936"/>
            </a:xfrm>
            <a:custGeom>
              <a:avLst/>
              <a:gdLst/>
              <a:ahLst/>
              <a:cxnLst/>
              <a:rect r="r" b="b" t="t" l="l"/>
              <a:pathLst>
                <a:path h="1773936" w="1920240">
                  <a:moveTo>
                    <a:pt x="0" y="0"/>
                  </a:moveTo>
                  <a:lnTo>
                    <a:pt x="1920240" y="0"/>
                  </a:lnTo>
                  <a:lnTo>
                    <a:pt x="1920240" y="1773936"/>
                  </a:lnTo>
                  <a:lnTo>
                    <a:pt x="0" y="17739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68528" t="0" r="-68528" b="0"/>
              </a:stretch>
            </a:blip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1920240" cy="181203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 i="true">
                  <a:solidFill>
                    <a:srgbClr val="5A647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per year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822960" y="6103620"/>
            <a:ext cx="16596360" cy="1330452"/>
            <a:chOff x="0" y="0"/>
            <a:chExt cx="22128480" cy="1773936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2128480" cy="1773936"/>
            </a:xfrm>
            <a:custGeom>
              <a:avLst/>
              <a:gdLst/>
              <a:ahLst/>
              <a:cxnLst/>
              <a:rect r="r" b="b" t="t" l="l"/>
              <a:pathLst>
                <a:path h="1773936" w="2212848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21945600" y="0"/>
                  </a:lnTo>
                  <a:cubicBezTo>
                    <a:pt x="22046564" y="0"/>
                    <a:pt x="22128480" y="81915"/>
                    <a:pt x="22128480" y="182880"/>
                  </a:cubicBezTo>
                  <a:lnTo>
                    <a:pt x="22128480" y="1591056"/>
                  </a:lnTo>
                  <a:cubicBezTo>
                    <a:pt x="22128480" y="1692021"/>
                    <a:pt x="22046564" y="1773936"/>
                    <a:pt x="21945600" y="1773936"/>
                  </a:cubicBezTo>
                  <a:lnTo>
                    <a:pt x="182880" y="1773936"/>
                  </a:lnTo>
                  <a:cubicBezTo>
                    <a:pt x="81915" y="1773936"/>
                    <a:pt x="0" y="1692021"/>
                    <a:pt x="0" y="1591056"/>
                  </a:cubicBezTo>
                  <a:close/>
                </a:path>
              </a:pathLst>
            </a:custGeom>
            <a:solidFill>
              <a:srgbClr val="F7F9FC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1165860" y="6364224"/>
            <a:ext cx="850392" cy="850392"/>
            <a:chOff x="0" y="0"/>
            <a:chExt cx="1133856" cy="1133856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133856" cy="1133856"/>
            </a:xfrm>
            <a:custGeom>
              <a:avLst/>
              <a:gdLst/>
              <a:ahLst/>
              <a:cxnLst/>
              <a:rect r="r" b="b" t="t" l="l"/>
              <a:pathLst>
                <a:path h="1133856" w="1133856">
                  <a:moveTo>
                    <a:pt x="0" y="566928"/>
                  </a:moveTo>
                  <a:cubicBezTo>
                    <a:pt x="0" y="253873"/>
                    <a:pt x="253873" y="0"/>
                    <a:pt x="566928" y="0"/>
                  </a:cubicBezTo>
                  <a:cubicBezTo>
                    <a:pt x="879983" y="0"/>
                    <a:pt x="1133856" y="253873"/>
                    <a:pt x="1133856" y="566928"/>
                  </a:cubicBezTo>
                  <a:cubicBezTo>
                    <a:pt x="1133856" y="879983"/>
                    <a:pt x="879983" y="1133856"/>
                    <a:pt x="566928" y="1133856"/>
                  </a:cubicBezTo>
                  <a:cubicBezTo>
                    <a:pt x="253873" y="1133856"/>
                    <a:pt x="0" y="879983"/>
                    <a:pt x="0" y="566928"/>
                  </a:cubicBezTo>
                  <a:close/>
                </a:path>
              </a:pathLst>
            </a:custGeom>
            <a:solidFill>
              <a:srgbClr val="0A2263"/>
            </a:solid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1371600" y="6569964"/>
            <a:ext cx="438912" cy="438912"/>
            <a:chOff x="0" y="0"/>
            <a:chExt cx="585216" cy="585216"/>
          </a:xfrm>
        </p:grpSpPr>
        <p:sp>
          <p:nvSpPr>
            <p:cNvPr name="Freeform 46" id="46" descr="/home/claude/logistics_ppt/icon_chart_white.png"/>
            <p:cNvSpPr/>
            <p:nvPr/>
          </p:nvSpPr>
          <p:spPr>
            <a:xfrm flipH="false" flipV="false" rot="0">
              <a:off x="0" y="0"/>
              <a:ext cx="585216" cy="585216"/>
            </a:xfrm>
            <a:custGeom>
              <a:avLst/>
              <a:gdLst/>
              <a:ahLst/>
              <a:cxnLst/>
              <a:rect r="r" b="b" t="t" l="l"/>
              <a:pathLst>
                <a:path h="585216" w="585216">
                  <a:moveTo>
                    <a:pt x="0" y="0"/>
                  </a:moveTo>
                  <a:lnTo>
                    <a:pt x="585216" y="0"/>
                  </a:lnTo>
                  <a:lnTo>
                    <a:pt x="585216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2331720" y="6103620"/>
            <a:ext cx="9326880" cy="1330452"/>
            <a:chOff x="0" y="0"/>
            <a:chExt cx="12435840" cy="1773936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2435840" cy="1773936"/>
            </a:xfrm>
            <a:custGeom>
              <a:avLst/>
              <a:gdLst/>
              <a:ahLst/>
              <a:cxnLst/>
              <a:rect r="r" b="b" t="t" l="l"/>
              <a:pathLst>
                <a:path h="1773936" w="12435840">
                  <a:moveTo>
                    <a:pt x="0" y="0"/>
                  </a:moveTo>
                  <a:lnTo>
                    <a:pt x="12435840" y="0"/>
                  </a:lnTo>
                  <a:lnTo>
                    <a:pt x="12435840" y="1773936"/>
                  </a:lnTo>
                  <a:lnTo>
                    <a:pt x="0" y="17739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6596" r="0" b="-86596"/>
              </a:stretch>
            </a:blip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57150"/>
              <a:ext cx="12435840" cy="18310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700"/>
                </a:lnSpc>
              </a:pPr>
              <a:r>
                <a:rPr lang="en-US" sz="2250" b="true">
                  <a:solidFill>
                    <a:srgbClr val="1A1F2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Supply Chain Specialist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1795760" y="6103620"/>
            <a:ext cx="3977640" cy="1330452"/>
            <a:chOff x="0" y="0"/>
            <a:chExt cx="5303520" cy="1773936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5303520" cy="1773936"/>
            </a:xfrm>
            <a:custGeom>
              <a:avLst/>
              <a:gdLst/>
              <a:ahLst/>
              <a:cxnLst/>
              <a:rect r="r" b="b" t="t" l="l"/>
              <a:pathLst>
                <a:path h="1773936" w="5303520">
                  <a:moveTo>
                    <a:pt x="0" y="0"/>
                  </a:moveTo>
                  <a:lnTo>
                    <a:pt x="5303520" y="0"/>
                  </a:lnTo>
                  <a:lnTo>
                    <a:pt x="5303520" y="1773936"/>
                  </a:lnTo>
                  <a:lnTo>
                    <a:pt x="0" y="17739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254" r="0" b="-8254"/>
              </a:stretch>
            </a:blip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19050"/>
              <a:ext cx="5303520" cy="17929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3240"/>
                </a:lnSpc>
              </a:pPr>
              <a:r>
                <a:rPr lang="en-US" sz="2700" b="true">
                  <a:solidFill>
                    <a:srgbClr val="00B4D8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$45,000 to $70,000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15841980" y="6103620"/>
            <a:ext cx="1440180" cy="1330452"/>
            <a:chOff x="0" y="0"/>
            <a:chExt cx="1920240" cy="177393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1920240" cy="1773936"/>
            </a:xfrm>
            <a:custGeom>
              <a:avLst/>
              <a:gdLst/>
              <a:ahLst/>
              <a:cxnLst/>
              <a:rect r="r" b="b" t="t" l="l"/>
              <a:pathLst>
                <a:path h="1773936" w="1920240">
                  <a:moveTo>
                    <a:pt x="0" y="0"/>
                  </a:moveTo>
                  <a:lnTo>
                    <a:pt x="1920240" y="0"/>
                  </a:lnTo>
                  <a:lnTo>
                    <a:pt x="1920240" y="1773936"/>
                  </a:lnTo>
                  <a:lnTo>
                    <a:pt x="0" y="17739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68528" t="0" r="-68528" b="0"/>
              </a:stretch>
            </a:blip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38100"/>
              <a:ext cx="1920240" cy="181203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 i="true">
                  <a:solidFill>
                    <a:srgbClr val="5A647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per year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822960" y="7680960"/>
            <a:ext cx="16596360" cy="1330452"/>
            <a:chOff x="0" y="0"/>
            <a:chExt cx="22128480" cy="1773936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22128480" cy="1773936"/>
            </a:xfrm>
            <a:custGeom>
              <a:avLst/>
              <a:gdLst/>
              <a:ahLst/>
              <a:cxnLst/>
              <a:rect r="r" b="b" t="t" l="l"/>
              <a:pathLst>
                <a:path h="1773936" w="22128480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21945600" y="0"/>
                  </a:lnTo>
                  <a:cubicBezTo>
                    <a:pt x="22046564" y="0"/>
                    <a:pt x="22128480" y="81915"/>
                    <a:pt x="22128480" y="182880"/>
                  </a:cubicBezTo>
                  <a:lnTo>
                    <a:pt x="22128480" y="1591056"/>
                  </a:lnTo>
                  <a:cubicBezTo>
                    <a:pt x="22128480" y="1692021"/>
                    <a:pt x="22046564" y="1773936"/>
                    <a:pt x="21945600" y="1773936"/>
                  </a:cubicBezTo>
                  <a:lnTo>
                    <a:pt x="182880" y="1773936"/>
                  </a:lnTo>
                  <a:cubicBezTo>
                    <a:pt x="81915" y="1773936"/>
                    <a:pt x="0" y="1692021"/>
                    <a:pt x="0" y="1591056"/>
                  </a:cubicBezTo>
                  <a:close/>
                </a:path>
              </a:pathLst>
            </a:custGeom>
            <a:solidFill>
              <a:srgbClr val="F7F9FC"/>
            </a:solidFill>
          </p:spPr>
        </p:sp>
      </p:grpSp>
      <p:grpSp>
        <p:nvGrpSpPr>
          <p:cNvPr name="Group 58" id="58"/>
          <p:cNvGrpSpPr/>
          <p:nvPr/>
        </p:nvGrpSpPr>
        <p:grpSpPr>
          <a:xfrm rot="0">
            <a:off x="1165860" y="7941564"/>
            <a:ext cx="850392" cy="850392"/>
            <a:chOff x="0" y="0"/>
            <a:chExt cx="1133856" cy="1133856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1133856" cy="1133856"/>
            </a:xfrm>
            <a:custGeom>
              <a:avLst/>
              <a:gdLst/>
              <a:ahLst/>
              <a:cxnLst/>
              <a:rect r="r" b="b" t="t" l="l"/>
              <a:pathLst>
                <a:path h="1133856" w="1133856">
                  <a:moveTo>
                    <a:pt x="0" y="566928"/>
                  </a:moveTo>
                  <a:cubicBezTo>
                    <a:pt x="0" y="253873"/>
                    <a:pt x="253873" y="0"/>
                    <a:pt x="566928" y="0"/>
                  </a:cubicBezTo>
                  <a:cubicBezTo>
                    <a:pt x="879983" y="0"/>
                    <a:pt x="1133856" y="253873"/>
                    <a:pt x="1133856" y="566928"/>
                  </a:cubicBezTo>
                  <a:cubicBezTo>
                    <a:pt x="1133856" y="879983"/>
                    <a:pt x="879983" y="1133856"/>
                    <a:pt x="566928" y="1133856"/>
                  </a:cubicBezTo>
                  <a:cubicBezTo>
                    <a:pt x="253873" y="1133856"/>
                    <a:pt x="0" y="879983"/>
                    <a:pt x="0" y="566928"/>
                  </a:cubicBezTo>
                  <a:close/>
                </a:path>
              </a:pathLst>
            </a:custGeom>
            <a:solidFill>
              <a:srgbClr val="0A2263"/>
            </a:solidFill>
          </p:spPr>
        </p:sp>
      </p:grpSp>
      <p:grpSp>
        <p:nvGrpSpPr>
          <p:cNvPr name="Group 60" id="60"/>
          <p:cNvGrpSpPr/>
          <p:nvPr/>
        </p:nvGrpSpPr>
        <p:grpSpPr>
          <a:xfrm rot="0">
            <a:off x="1371600" y="8147304"/>
            <a:ext cx="438912" cy="438912"/>
            <a:chOff x="0" y="0"/>
            <a:chExt cx="585216" cy="585216"/>
          </a:xfrm>
        </p:grpSpPr>
        <p:sp>
          <p:nvSpPr>
            <p:cNvPr name="Freeform 61" id="61" descr="/home/claude/logistics_ppt/icon_road_white.png"/>
            <p:cNvSpPr/>
            <p:nvPr/>
          </p:nvSpPr>
          <p:spPr>
            <a:xfrm flipH="false" flipV="false" rot="0">
              <a:off x="0" y="0"/>
              <a:ext cx="585216" cy="585216"/>
            </a:xfrm>
            <a:custGeom>
              <a:avLst/>
              <a:gdLst/>
              <a:ahLst/>
              <a:cxnLst/>
              <a:rect r="r" b="b" t="t" l="l"/>
              <a:pathLst>
                <a:path h="585216" w="585216">
                  <a:moveTo>
                    <a:pt x="0" y="0"/>
                  </a:moveTo>
                  <a:lnTo>
                    <a:pt x="585216" y="0"/>
                  </a:lnTo>
                  <a:lnTo>
                    <a:pt x="585216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62" id="62"/>
          <p:cNvGrpSpPr/>
          <p:nvPr/>
        </p:nvGrpSpPr>
        <p:grpSpPr>
          <a:xfrm rot="0">
            <a:off x="2331720" y="7680960"/>
            <a:ext cx="9326880" cy="1330452"/>
            <a:chOff x="0" y="0"/>
            <a:chExt cx="12435840" cy="1773936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12435840" cy="1773936"/>
            </a:xfrm>
            <a:custGeom>
              <a:avLst/>
              <a:gdLst/>
              <a:ahLst/>
              <a:cxnLst/>
              <a:rect r="r" b="b" t="t" l="l"/>
              <a:pathLst>
                <a:path h="1773936" w="12435840">
                  <a:moveTo>
                    <a:pt x="0" y="0"/>
                  </a:moveTo>
                  <a:lnTo>
                    <a:pt x="12435840" y="0"/>
                  </a:lnTo>
                  <a:lnTo>
                    <a:pt x="12435840" y="1773936"/>
                  </a:lnTo>
                  <a:lnTo>
                    <a:pt x="0" y="17739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6596" r="0" b="-86596"/>
              </a:stretch>
            </a:blip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57150"/>
              <a:ext cx="12435840" cy="18310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700"/>
                </a:lnSpc>
              </a:pPr>
              <a:r>
                <a:rPr lang="en-US" sz="2250" b="true">
                  <a:solidFill>
                    <a:srgbClr val="1A1F2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CDL Truck Driver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11795760" y="7680960"/>
            <a:ext cx="3977640" cy="1330452"/>
            <a:chOff x="0" y="0"/>
            <a:chExt cx="5303520" cy="1773936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5303520" cy="1773936"/>
            </a:xfrm>
            <a:custGeom>
              <a:avLst/>
              <a:gdLst/>
              <a:ahLst/>
              <a:cxnLst/>
              <a:rect r="r" b="b" t="t" l="l"/>
              <a:pathLst>
                <a:path h="1773936" w="5303520">
                  <a:moveTo>
                    <a:pt x="0" y="0"/>
                  </a:moveTo>
                  <a:lnTo>
                    <a:pt x="5303520" y="0"/>
                  </a:lnTo>
                  <a:lnTo>
                    <a:pt x="5303520" y="1773936"/>
                  </a:lnTo>
                  <a:lnTo>
                    <a:pt x="0" y="17739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254" r="0" b="-8254"/>
              </a:stretch>
            </a:blip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19050"/>
              <a:ext cx="5303520" cy="179298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3240"/>
                </a:lnSpc>
              </a:pPr>
              <a:r>
                <a:rPr lang="en-US" sz="2700" b="true">
                  <a:solidFill>
                    <a:srgbClr val="00B4D8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$55,000 to $90,000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15841980" y="7680960"/>
            <a:ext cx="1440180" cy="1330452"/>
            <a:chOff x="0" y="0"/>
            <a:chExt cx="1920240" cy="1773936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1920240" cy="1773936"/>
            </a:xfrm>
            <a:custGeom>
              <a:avLst/>
              <a:gdLst/>
              <a:ahLst/>
              <a:cxnLst/>
              <a:rect r="r" b="b" t="t" l="l"/>
              <a:pathLst>
                <a:path h="1773936" w="1920240">
                  <a:moveTo>
                    <a:pt x="0" y="0"/>
                  </a:moveTo>
                  <a:lnTo>
                    <a:pt x="1920240" y="0"/>
                  </a:lnTo>
                  <a:lnTo>
                    <a:pt x="1920240" y="1773936"/>
                  </a:lnTo>
                  <a:lnTo>
                    <a:pt x="0" y="177393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68528" t="0" r="-68528" b="0"/>
              </a:stretch>
            </a:blip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38100"/>
              <a:ext cx="1920240" cy="181203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709"/>
                </a:lnSpc>
              </a:pPr>
              <a:r>
                <a:rPr lang="en-US" sz="1425" i="true">
                  <a:solidFill>
                    <a:srgbClr val="5A647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covered in a separate course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685800" y="9710928"/>
            <a:ext cx="9601200" cy="411480"/>
            <a:chOff x="0" y="0"/>
            <a:chExt cx="12801600" cy="54864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12801600" cy="548640"/>
            </a:xfrm>
            <a:custGeom>
              <a:avLst/>
              <a:gdLst/>
              <a:ahLst/>
              <a:cxnLst/>
              <a:rect r="r" b="b" t="t" l="l"/>
              <a:pathLst>
                <a:path h="548640" w="12801600">
                  <a:moveTo>
                    <a:pt x="0" y="0"/>
                  </a:moveTo>
                  <a:lnTo>
                    <a:pt x="12801600" y="0"/>
                  </a:lnTo>
                  <a:lnTo>
                    <a:pt x="128016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04650" r="0" b="-404650"/>
              </a:stretch>
            </a:blip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28575"/>
              <a:ext cx="128016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Blueprint30  ·  Intro to Logistics Careers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16915943" y="9710928"/>
            <a:ext cx="685800" cy="411480"/>
            <a:chOff x="0" y="0"/>
            <a:chExt cx="914400" cy="54864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914400" cy="548640"/>
            </a:xfrm>
            <a:custGeom>
              <a:avLst/>
              <a:gdLst/>
              <a:ahLst/>
              <a:cxnLst/>
              <a:rect r="r" b="b" t="t" l="l"/>
              <a:pathLst>
                <a:path h="54864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t="0" r="-26982" b="0"/>
              </a:stretch>
            </a:blipFill>
          </p:spPr>
        </p:sp>
        <p:sp>
          <p:nvSpPr>
            <p:cNvPr name="TextBox 76" id="76"/>
            <p:cNvSpPr txBox="true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5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2960" y="617220"/>
            <a:ext cx="10972800" cy="480060"/>
            <a:chOff x="0" y="0"/>
            <a:chExt cx="14630400" cy="6400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630400" cy="640080"/>
            </a:xfrm>
            <a:custGeom>
              <a:avLst/>
              <a:gdLst/>
              <a:ahLst/>
              <a:cxnLst/>
              <a:rect r="r" b="b" t="t" l="l"/>
              <a:pathLst>
                <a:path h="640080" w="14630400">
                  <a:moveTo>
                    <a:pt x="0" y="0"/>
                  </a:moveTo>
                  <a:lnTo>
                    <a:pt x="14630400" y="0"/>
                  </a:lnTo>
                  <a:lnTo>
                    <a:pt x="146304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95372" r="0" b="-39537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63040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b="true" sz="1875" spc="300">
                  <a:solidFill>
                    <a:srgbClr val="00B4D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PATH ONE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22960" y="1097280"/>
            <a:ext cx="15087600" cy="960120"/>
            <a:chOff x="0" y="0"/>
            <a:chExt cx="20116800" cy="12801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116800" cy="1280160"/>
            </a:xfrm>
            <a:custGeom>
              <a:avLst/>
              <a:gdLst/>
              <a:ahLst/>
              <a:cxnLst/>
              <a:rect r="r" b="b" t="t" l="l"/>
              <a:pathLst>
                <a:path h="1280160" w="20116800">
                  <a:moveTo>
                    <a:pt x="0" y="0"/>
                  </a:moveTo>
                  <a:lnTo>
                    <a:pt x="20116800" y="0"/>
                  </a:lnTo>
                  <a:lnTo>
                    <a:pt x="2011680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56193" r="0" b="-256193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20116800" cy="129921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400"/>
                </a:lnSpc>
              </a:pPr>
              <a:r>
                <a:rPr lang="en-US" sz="4500" b="true">
                  <a:solidFill>
                    <a:srgbClr val="1A1F2E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Warehouse &amp; Fulfillment Careers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2960" y="2029968"/>
            <a:ext cx="15773400" cy="685800"/>
            <a:chOff x="0" y="0"/>
            <a:chExt cx="21031200" cy="914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031200" cy="914400"/>
            </a:xfrm>
            <a:custGeom>
              <a:avLst/>
              <a:gdLst/>
              <a:ahLst/>
              <a:cxnLst/>
              <a:rect r="r" b="b" t="t" l="l"/>
              <a:pathLst>
                <a:path h="914400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98155" r="0" b="-398155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21031200" cy="9620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Warehouse and fulfillment workers keep e-commerce, retail, and manufacturing running in America.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13435" y="2939415"/>
            <a:ext cx="8248650" cy="6259830"/>
            <a:chOff x="0" y="0"/>
            <a:chExt cx="10998200" cy="83464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998200" cy="8346440"/>
            </a:xfrm>
            <a:custGeom>
              <a:avLst/>
              <a:gdLst/>
              <a:ahLst/>
              <a:cxnLst/>
              <a:rect r="r" b="b" t="t" l="l"/>
              <a:pathLst>
                <a:path h="8346440" w="10998200">
                  <a:moveTo>
                    <a:pt x="0" y="220091"/>
                  </a:moveTo>
                  <a:cubicBezTo>
                    <a:pt x="0" y="98552"/>
                    <a:pt x="98552" y="0"/>
                    <a:pt x="220091" y="0"/>
                  </a:cubicBezTo>
                  <a:lnTo>
                    <a:pt x="10778109" y="0"/>
                  </a:lnTo>
                  <a:cubicBezTo>
                    <a:pt x="10899648" y="0"/>
                    <a:pt x="10998200" y="98552"/>
                    <a:pt x="10998200" y="220091"/>
                  </a:cubicBezTo>
                  <a:lnTo>
                    <a:pt x="10998200" y="8126349"/>
                  </a:lnTo>
                  <a:cubicBezTo>
                    <a:pt x="10998200" y="8247888"/>
                    <a:pt x="10899648" y="8346440"/>
                    <a:pt x="10778109" y="8346440"/>
                  </a:cubicBezTo>
                  <a:lnTo>
                    <a:pt x="220091" y="8346440"/>
                  </a:lnTo>
                  <a:cubicBezTo>
                    <a:pt x="98552" y="8346440"/>
                    <a:pt x="0" y="8247888"/>
                    <a:pt x="0" y="8126349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1234440" y="3223260"/>
            <a:ext cx="7406640" cy="548640"/>
            <a:chOff x="0" y="0"/>
            <a:chExt cx="9875520" cy="73152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875520" cy="731520"/>
            </a:xfrm>
            <a:custGeom>
              <a:avLst/>
              <a:gdLst/>
              <a:ahLst/>
              <a:cxnLst/>
              <a:rect r="r" b="b" t="t" l="l"/>
              <a:pathLst>
                <a:path h="731520" w="9875520">
                  <a:moveTo>
                    <a:pt x="0" y="0"/>
                  </a:moveTo>
                  <a:lnTo>
                    <a:pt x="9875520" y="0"/>
                  </a:lnTo>
                  <a:lnTo>
                    <a:pt x="987552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13048" r="0" b="-213048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"/>
              <a:ext cx="9875520" cy="7410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879"/>
                </a:lnSpc>
              </a:pPr>
              <a:r>
                <a:rPr lang="en-US" sz="2400" b="true">
                  <a:solidFill>
                    <a:srgbClr val="0A226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Common Job Titles &amp; Pay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234440" y="3977640"/>
            <a:ext cx="5349240" cy="685800"/>
            <a:chOff x="0" y="0"/>
            <a:chExt cx="7132320" cy="9144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132320" cy="914400"/>
            </a:xfrm>
            <a:custGeom>
              <a:avLst/>
              <a:gdLst/>
              <a:ahLst/>
              <a:cxnLst/>
              <a:rect r="r" b="b" t="t" l="l"/>
              <a:pathLst>
                <a:path h="914400" w="7132320">
                  <a:moveTo>
                    <a:pt x="0" y="0"/>
                  </a:moveTo>
                  <a:lnTo>
                    <a:pt x="7132320" y="0"/>
                  </a:lnTo>
                  <a:lnTo>
                    <a:pt x="713232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1983" r="0" b="-101983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7132320" cy="9525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Warehouse Associate / General Labor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6652260" y="3977640"/>
            <a:ext cx="2194560" cy="685800"/>
            <a:chOff x="0" y="0"/>
            <a:chExt cx="2926080" cy="9144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926080" cy="914400"/>
            </a:xfrm>
            <a:custGeom>
              <a:avLst/>
              <a:gdLst/>
              <a:ahLst/>
              <a:cxnLst/>
              <a:rect r="r" b="b" t="t" l="l"/>
              <a:pathLst>
                <a:path h="914400" w="2926080">
                  <a:moveTo>
                    <a:pt x="0" y="0"/>
                  </a:moveTo>
                  <a:lnTo>
                    <a:pt x="2926080" y="0"/>
                  </a:lnTo>
                  <a:lnTo>
                    <a:pt x="292608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352" r="0" b="-1235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2926080" cy="9525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250"/>
                </a:lnSpc>
              </a:pPr>
              <a:r>
                <a:rPr lang="en-US" sz="1875" b="true">
                  <a:solidFill>
                    <a:srgbClr val="00B4D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$15 to $20/hr to start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24915" y="4653915"/>
            <a:ext cx="7631430" cy="19050"/>
            <a:chOff x="0" y="0"/>
            <a:chExt cx="10175240" cy="254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0175240" cy="25400"/>
            </a:xfrm>
            <a:custGeom>
              <a:avLst/>
              <a:gdLst/>
              <a:ahLst/>
              <a:cxnLst/>
              <a:rect r="r" b="b" t="t" l="l"/>
              <a:pathLst>
                <a:path h="25400" w="10175240">
                  <a:moveTo>
                    <a:pt x="0" y="0"/>
                  </a:moveTo>
                  <a:lnTo>
                    <a:pt x="10175240" y="25400"/>
                  </a:lnTo>
                </a:path>
              </a:pathLst>
            </a:custGeom>
            <a:blipFill>
              <a:blip r:embed="rId3">
                <a:alphaModFix amt="0"/>
              </a:blip>
              <a:stretch>
                <a:fillRect l="0" t="-7755706" r="0" b="-7755706"/>
              </a:stretch>
            </a:blipFill>
            <a:ln w="19050" cap="sq">
              <a:solidFill>
                <a:srgbClr val="EEF3FB"/>
              </a:solidFill>
              <a:prstDash val="solid"/>
              <a:miter/>
            </a:ln>
          </p:spPr>
        </p:sp>
      </p:grpSp>
      <p:grpSp>
        <p:nvGrpSpPr>
          <p:cNvPr name="Group 24" id="24"/>
          <p:cNvGrpSpPr/>
          <p:nvPr/>
        </p:nvGrpSpPr>
        <p:grpSpPr>
          <a:xfrm rot="0">
            <a:off x="1234440" y="4828032"/>
            <a:ext cx="5349240" cy="685800"/>
            <a:chOff x="0" y="0"/>
            <a:chExt cx="7132320" cy="9144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132320" cy="914400"/>
            </a:xfrm>
            <a:custGeom>
              <a:avLst/>
              <a:gdLst/>
              <a:ahLst/>
              <a:cxnLst/>
              <a:rect r="r" b="b" t="t" l="l"/>
              <a:pathLst>
                <a:path h="914400" w="7132320">
                  <a:moveTo>
                    <a:pt x="0" y="0"/>
                  </a:moveTo>
                  <a:lnTo>
                    <a:pt x="7132320" y="0"/>
                  </a:lnTo>
                  <a:lnTo>
                    <a:pt x="713232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1983" r="0" b="-101983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7132320" cy="9525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Order Picker / Packer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6652260" y="4828032"/>
            <a:ext cx="2194560" cy="685800"/>
            <a:chOff x="0" y="0"/>
            <a:chExt cx="2926080" cy="9144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926080" cy="914400"/>
            </a:xfrm>
            <a:custGeom>
              <a:avLst/>
              <a:gdLst/>
              <a:ahLst/>
              <a:cxnLst/>
              <a:rect r="r" b="b" t="t" l="l"/>
              <a:pathLst>
                <a:path h="914400" w="2926080">
                  <a:moveTo>
                    <a:pt x="0" y="0"/>
                  </a:moveTo>
                  <a:lnTo>
                    <a:pt x="2926080" y="0"/>
                  </a:lnTo>
                  <a:lnTo>
                    <a:pt x="292608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352" r="0" b="-12352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2926080" cy="9525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250"/>
                </a:lnSpc>
              </a:pPr>
              <a:r>
                <a:rPr lang="en-US" sz="1875" b="true">
                  <a:solidFill>
                    <a:srgbClr val="00B4D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$16 to $22/hr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224915" y="5504307"/>
            <a:ext cx="7631430" cy="19050"/>
            <a:chOff x="0" y="0"/>
            <a:chExt cx="10175240" cy="254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0175240" cy="25400"/>
            </a:xfrm>
            <a:custGeom>
              <a:avLst/>
              <a:gdLst/>
              <a:ahLst/>
              <a:cxnLst/>
              <a:rect r="r" b="b" t="t" l="l"/>
              <a:pathLst>
                <a:path h="25400" w="10175240">
                  <a:moveTo>
                    <a:pt x="0" y="0"/>
                  </a:moveTo>
                  <a:lnTo>
                    <a:pt x="10175240" y="25400"/>
                  </a:lnTo>
                </a:path>
              </a:pathLst>
            </a:custGeom>
            <a:blipFill>
              <a:blip r:embed="rId3">
                <a:alphaModFix amt="0"/>
              </a:blip>
              <a:stretch>
                <a:fillRect l="0" t="-7755706" r="0" b="-7755706"/>
              </a:stretch>
            </a:blipFill>
            <a:ln w="19050" cap="sq">
              <a:solidFill>
                <a:srgbClr val="EEF3FB"/>
              </a:solidFill>
              <a:prstDash val="solid"/>
              <a:miter/>
            </a:ln>
          </p:spPr>
        </p:sp>
      </p:grpSp>
      <p:grpSp>
        <p:nvGrpSpPr>
          <p:cNvPr name="Group 32" id="32"/>
          <p:cNvGrpSpPr/>
          <p:nvPr/>
        </p:nvGrpSpPr>
        <p:grpSpPr>
          <a:xfrm rot="0">
            <a:off x="1234440" y="5678424"/>
            <a:ext cx="5349240" cy="685800"/>
            <a:chOff x="0" y="0"/>
            <a:chExt cx="7132320" cy="9144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7132320" cy="914400"/>
            </a:xfrm>
            <a:custGeom>
              <a:avLst/>
              <a:gdLst/>
              <a:ahLst/>
              <a:cxnLst/>
              <a:rect r="r" b="b" t="t" l="l"/>
              <a:pathLst>
                <a:path h="914400" w="7132320">
                  <a:moveTo>
                    <a:pt x="0" y="0"/>
                  </a:moveTo>
                  <a:lnTo>
                    <a:pt x="7132320" y="0"/>
                  </a:lnTo>
                  <a:lnTo>
                    <a:pt x="713232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1983" r="0" b="-101983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7132320" cy="9525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Forklift Operator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6652260" y="5678424"/>
            <a:ext cx="2194560" cy="685800"/>
            <a:chOff x="0" y="0"/>
            <a:chExt cx="2926080" cy="9144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926080" cy="914400"/>
            </a:xfrm>
            <a:custGeom>
              <a:avLst/>
              <a:gdLst/>
              <a:ahLst/>
              <a:cxnLst/>
              <a:rect r="r" b="b" t="t" l="l"/>
              <a:pathLst>
                <a:path h="914400" w="2926080">
                  <a:moveTo>
                    <a:pt x="0" y="0"/>
                  </a:moveTo>
                  <a:lnTo>
                    <a:pt x="2926080" y="0"/>
                  </a:lnTo>
                  <a:lnTo>
                    <a:pt x="292608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352" r="0" b="-12352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2926080" cy="9525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250"/>
                </a:lnSpc>
              </a:pPr>
              <a:r>
                <a:rPr lang="en-US" sz="1875" b="true">
                  <a:solidFill>
                    <a:srgbClr val="00B4D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$18 to $26/hr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224915" y="6354699"/>
            <a:ext cx="7631430" cy="19050"/>
            <a:chOff x="0" y="0"/>
            <a:chExt cx="10175240" cy="254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0175240" cy="25400"/>
            </a:xfrm>
            <a:custGeom>
              <a:avLst/>
              <a:gdLst/>
              <a:ahLst/>
              <a:cxnLst/>
              <a:rect r="r" b="b" t="t" l="l"/>
              <a:pathLst>
                <a:path h="25400" w="10175240">
                  <a:moveTo>
                    <a:pt x="0" y="0"/>
                  </a:moveTo>
                  <a:lnTo>
                    <a:pt x="10175240" y="25400"/>
                  </a:lnTo>
                </a:path>
              </a:pathLst>
            </a:custGeom>
            <a:blipFill>
              <a:blip r:embed="rId3">
                <a:alphaModFix amt="0"/>
              </a:blip>
              <a:stretch>
                <a:fillRect l="0" t="-7755706" r="0" b="-7755706"/>
              </a:stretch>
            </a:blipFill>
            <a:ln w="19050" cap="sq">
              <a:solidFill>
                <a:srgbClr val="EEF3FB"/>
              </a:solidFill>
              <a:prstDash val="solid"/>
              <a:miter/>
            </a:ln>
          </p:spPr>
        </p:sp>
      </p:grpSp>
      <p:grpSp>
        <p:nvGrpSpPr>
          <p:cNvPr name="Group 40" id="40"/>
          <p:cNvGrpSpPr/>
          <p:nvPr/>
        </p:nvGrpSpPr>
        <p:grpSpPr>
          <a:xfrm rot="0">
            <a:off x="1234440" y="6528816"/>
            <a:ext cx="5349240" cy="685800"/>
            <a:chOff x="0" y="0"/>
            <a:chExt cx="7132320" cy="9144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7132320" cy="914400"/>
            </a:xfrm>
            <a:custGeom>
              <a:avLst/>
              <a:gdLst/>
              <a:ahLst/>
              <a:cxnLst/>
              <a:rect r="r" b="b" t="t" l="l"/>
              <a:pathLst>
                <a:path h="914400" w="7132320">
                  <a:moveTo>
                    <a:pt x="0" y="0"/>
                  </a:moveTo>
                  <a:lnTo>
                    <a:pt x="7132320" y="0"/>
                  </a:lnTo>
                  <a:lnTo>
                    <a:pt x="713232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1983" r="0" b="-101983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7132320" cy="9525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Receiving Clerk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6652260" y="6528816"/>
            <a:ext cx="2194560" cy="685800"/>
            <a:chOff x="0" y="0"/>
            <a:chExt cx="2926080" cy="9144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926080" cy="914400"/>
            </a:xfrm>
            <a:custGeom>
              <a:avLst/>
              <a:gdLst/>
              <a:ahLst/>
              <a:cxnLst/>
              <a:rect r="r" b="b" t="t" l="l"/>
              <a:pathLst>
                <a:path h="914400" w="2926080">
                  <a:moveTo>
                    <a:pt x="0" y="0"/>
                  </a:moveTo>
                  <a:lnTo>
                    <a:pt x="2926080" y="0"/>
                  </a:lnTo>
                  <a:lnTo>
                    <a:pt x="292608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352" r="0" b="-12352"/>
              </a:stretch>
            </a:blip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2926080" cy="9525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250"/>
                </a:lnSpc>
              </a:pPr>
              <a:r>
                <a:rPr lang="en-US" sz="1875" b="true">
                  <a:solidFill>
                    <a:srgbClr val="00B4D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$17 to $22/hr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224915" y="7205091"/>
            <a:ext cx="7631430" cy="19050"/>
            <a:chOff x="0" y="0"/>
            <a:chExt cx="10175240" cy="254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0175240" cy="25400"/>
            </a:xfrm>
            <a:custGeom>
              <a:avLst/>
              <a:gdLst/>
              <a:ahLst/>
              <a:cxnLst/>
              <a:rect r="r" b="b" t="t" l="l"/>
              <a:pathLst>
                <a:path h="25400" w="10175240">
                  <a:moveTo>
                    <a:pt x="0" y="0"/>
                  </a:moveTo>
                  <a:lnTo>
                    <a:pt x="10175240" y="25400"/>
                  </a:lnTo>
                </a:path>
              </a:pathLst>
            </a:custGeom>
            <a:blipFill>
              <a:blip r:embed="rId3">
                <a:alphaModFix amt="0"/>
              </a:blip>
              <a:stretch>
                <a:fillRect l="0" t="-7755706" r="0" b="-7755706"/>
              </a:stretch>
            </a:blipFill>
            <a:ln w="19050" cap="sq">
              <a:solidFill>
                <a:srgbClr val="EEF3FB"/>
              </a:solidFill>
              <a:prstDash val="solid"/>
              <a:miter/>
            </a:ln>
          </p:spPr>
        </p:sp>
      </p:grpSp>
      <p:grpSp>
        <p:nvGrpSpPr>
          <p:cNvPr name="Group 48" id="48"/>
          <p:cNvGrpSpPr/>
          <p:nvPr/>
        </p:nvGrpSpPr>
        <p:grpSpPr>
          <a:xfrm rot="0">
            <a:off x="1234440" y="7379208"/>
            <a:ext cx="5349240" cy="685800"/>
            <a:chOff x="0" y="0"/>
            <a:chExt cx="7132320" cy="9144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7132320" cy="914400"/>
            </a:xfrm>
            <a:custGeom>
              <a:avLst/>
              <a:gdLst/>
              <a:ahLst/>
              <a:cxnLst/>
              <a:rect r="r" b="b" t="t" l="l"/>
              <a:pathLst>
                <a:path h="914400" w="7132320">
                  <a:moveTo>
                    <a:pt x="0" y="0"/>
                  </a:moveTo>
                  <a:lnTo>
                    <a:pt x="7132320" y="0"/>
                  </a:lnTo>
                  <a:lnTo>
                    <a:pt x="713232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01983" r="0" b="-101983"/>
              </a:stretch>
            </a:blip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7132320" cy="9525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Warehouse Lead / Supervisor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6652260" y="7379208"/>
            <a:ext cx="2194560" cy="685800"/>
            <a:chOff x="0" y="0"/>
            <a:chExt cx="2926080" cy="91440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2926080" cy="914400"/>
            </a:xfrm>
            <a:custGeom>
              <a:avLst/>
              <a:gdLst/>
              <a:ahLst/>
              <a:cxnLst/>
              <a:rect r="r" b="b" t="t" l="l"/>
              <a:pathLst>
                <a:path h="914400" w="2926080">
                  <a:moveTo>
                    <a:pt x="0" y="0"/>
                  </a:moveTo>
                  <a:lnTo>
                    <a:pt x="2926080" y="0"/>
                  </a:lnTo>
                  <a:lnTo>
                    <a:pt x="292608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352" r="0" b="-12352"/>
              </a:stretch>
            </a:blip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38100"/>
              <a:ext cx="2926080" cy="9525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250"/>
                </a:lnSpc>
              </a:pPr>
              <a:r>
                <a:rPr lang="en-US" sz="1875" b="true">
                  <a:solidFill>
                    <a:srgbClr val="00B4D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$25 to $35/hr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9395460" y="2948940"/>
            <a:ext cx="8023860" cy="6240780"/>
            <a:chOff x="0" y="0"/>
            <a:chExt cx="10698480" cy="832104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10698480" cy="8321040"/>
            </a:xfrm>
            <a:custGeom>
              <a:avLst/>
              <a:gdLst/>
              <a:ahLst/>
              <a:cxnLst/>
              <a:rect r="r" b="b" t="t" l="l"/>
              <a:pathLst>
                <a:path h="8321040" w="10698480">
                  <a:moveTo>
                    <a:pt x="0" y="219456"/>
                  </a:moveTo>
                  <a:cubicBezTo>
                    <a:pt x="0" y="98298"/>
                    <a:pt x="98298" y="0"/>
                    <a:pt x="219456" y="0"/>
                  </a:cubicBezTo>
                  <a:lnTo>
                    <a:pt x="10479024" y="0"/>
                  </a:lnTo>
                  <a:cubicBezTo>
                    <a:pt x="10600182" y="0"/>
                    <a:pt x="10698480" y="98298"/>
                    <a:pt x="10698480" y="219456"/>
                  </a:cubicBezTo>
                  <a:lnTo>
                    <a:pt x="10698480" y="8101584"/>
                  </a:lnTo>
                  <a:cubicBezTo>
                    <a:pt x="10698480" y="8222742"/>
                    <a:pt x="10600182" y="8321040"/>
                    <a:pt x="10479024" y="8321040"/>
                  </a:cubicBezTo>
                  <a:lnTo>
                    <a:pt x="219456" y="8321040"/>
                  </a:lnTo>
                  <a:cubicBezTo>
                    <a:pt x="98298" y="8321040"/>
                    <a:pt x="0" y="8222742"/>
                    <a:pt x="0" y="8101584"/>
                  </a:cubicBezTo>
                  <a:close/>
                </a:path>
              </a:pathLst>
            </a:custGeom>
            <a:solidFill>
              <a:srgbClr val="0A2263"/>
            </a:solidFill>
          </p:spPr>
        </p:sp>
      </p:grpSp>
      <p:grpSp>
        <p:nvGrpSpPr>
          <p:cNvPr name="Group 56" id="56"/>
          <p:cNvGrpSpPr/>
          <p:nvPr/>
        </p:nvGrpSpPr>
        <p:grpSpPr>
          <a:xfrm rot="0">
            <a:off x="9806940" y="3223260"/>
            <a:ext cx="7269480" cy="548640"/>
            <a:chOff x="0" y="0"/>
            <a:chExt cx="9692640" cy="73152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9692640" cy="731520"/>
            </a:xfrm>
            <a:custGeom>
              <a:avLst/>
              <a:gdLst/>
              <a:ahLst/>
              <a:cxnLst/>
              <a:rect r="r" b="b" t="t" l="l"/>
              <a:pathLst>
                <a:path h="731520" w="9692640">
                  <a:moveTo>
                    <a:pt x="0" y="0"/>
                  </a:moveTo>
                  <a:lnTo>
                    <a:pt x="9692640" y="0"/>
                  </a:lnTo>
                  <a:lnTo>
                    <a:pt x="969264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08176" r="0" b="-208176"/>
              </a:stretch>
            </a:blip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9525"/>
              <a:ext cx="9692640" cy="7410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879"/>
                </a:lnSpc>
              </a:pPr>
              <a:r>
                <a:rPr lang="en-US" sz="2400" b="true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How to Get Started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9806940" y="4046220"/>
            <a:ext cx="219456" cy="219456"/>
            <a:chOff x="0" y="0"/>
            <a:chExt cx="292608" cy="292608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292608" cy="292608"/>
            </a:xfrm>
            <a:custGeom>
              <a:avLst/>
              <a:gdLst/>
              <a:ahLst/>
              <a:cxnLst/>
              <a:rect r="r" b="b" t="t" l="l"/>
              <a:pathLst>
                <a:path h="292608" w="292608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cubicBezTo>
                    <a:pt x="227076" y="0"/>
                    <a:pt x="292608" y="65532"/>
                    <a:pt x="292608" y="146304"/>
                  </a:cubicBezTo>
                  <a:cubicBezTo>
                    <a:pt x="292608" y="227076"/>
                    <a:pt x="227076" y="292608"/>
                    <a:pt x="146304" y="292608"/>
                  </a:cubicBezTo>
                  <a:cubicBezTo>
                    <a:pt x="65532" y="292608"/>
                    <a:pt x="0" y="227076"/>
                    <a:pt x="0" y="146304"/>
                  </a:cubicBezTo>
                  <a:close/>
                </a:path>
              </a:pathLst>
            </a:custGeom>
            <a:solidFill>
              <a:srgbClr val="F4A223"/>
            </a:solidFill>
          </p:spPr>
        </p:sp>
      </p:grpSp>
      <p:sp>
        <p:nvSpPr>
          <p:cNvPr name="TextBox 61" id="61"/>
          <p:cNvSpPr txBox="true"/>
          <p:nvPr/>
        </p:nvSpPr>
        <p:spPr>
          <a:xfrm rot="0">
            <a:off x="10309860" y="3875532"/>
            <a:ext cx="6880860" cy="701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875">
                <a:solidFill>
                  <a:srgbClr val="E8EEFA"/>
                </a:solidFill>
                <a:latin typeface="Calibri (MS)"/>
                <a:ea typeface="Calibri (MS)"/>
                <a:cs typeface="Calibri (MS)"/>
                <a:sym typeface="Calibri (MS)"/>
              </a:rPr>
              <a:t>High school diploma or GED usually sufficient</a:t>
            </a:r>
          </a:p>
        </p:txBody>
      </p:sp>
      <p:grpSp>
        <p:nvGrpSpPr>
          <p:cNvPr name="Group 62" id="62"/>
          <p:cNvGrpSpPr/>
          <p:nvPr/>
        </p:nvGrpSpPr>
        <p:grpSpPr>
          <a:xfrm rot="0">
            <a:off x="9806940" y="4978908"/>
            <a:ext cx="219456" cy="219456"/>
            <a:chOff x="0" y="0"/>
            <a:chExt cx="292608" cy="292608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292608" cy="292608"/>
            </a:xfrm>
            <a:custGeom>
              <a:avLst/>
              <a:gdLst/>
              <a:ahLst/>
              <a:cxnLst/>
              <a:rect r="r" b="b" t="t" l="l"/>
              <a:pathLst>
                <a:path h="292608" w="292608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cubicBezTo>
                    <a:pt x="227076" y="0"/>
                    <a:pt x="292608" y="65532"/>
                    <a:pt x="292608" y="146304"/>
                  </a:cubicBezTo>
                  <a:cubicBezTo>
                    <a:pt x="292608" y="227076"/>
                    <a:pt x="227076" y="292608"/>
                    <a:pt x="146304" y="292608"/>
                  </a:cubicBezTo>
                  <a:cubicBezTo>
                    <a:pt x="65532" y="292608"/>
                    <a:pt x="0" y="227076"/>
                    <a:pt x="0" y="146304"/>
                  </a:cubicBezTo>
                  <a:close/>
                </a:path>
              </a:pathLst>
            </a:custGeom>
            <a:solidFill>
              <a:srgbClr val="F4A223"/>
            </a:solidFill>
          </p:spPr>
        </p:sp>
      </p:grpSp>
      <p:sp>
        <p:nvSpPr>
          <p:cNvPr name="TextBox 64" id="64"/>
          <p:cNvSpPr txBox="true"/>
          <p:nvPr/>
        </p:nvSpPr>
        <p:spPr>
          <a:xfrm rot="0">
            <a:off x="10309860" y="4808220"/>
            <a:ext cx="6880860" cy="701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875">
                <a:solidFill>
                  <a:srgbClr val="E8EEFA"/>
                </a:solidFill>
                <a:latin typeface="Calibri (MS)"/>
                <a:ea typeface="Calibri (MS)"/>
                <a:cs typeface="Calibri (MS)"/>
                <a:sym typeface="Calibri (MS)"/>
              </a:rPr>
              <a:t>On-the-job training provided by most employers</a:t>
            </a:r>
          </a:p>
        </p:txBody>
      </p:sp>
      <p:grpSp>
        <p:nvGrpSpPr>
          <p:cNvPr name="Group 65" id="65"/>
          <p:cNvGrpSpPr/>
          <p:nvPr/>
        </p:nvGrpSpPr>
        <p:grpSpPr>
          <a:xfrm rot="0">
            <a:off x="9806940" y="5911596"/>
            <a:ext cx="219456" cy="219456"/>
            <a:chOff x="0" y="0"/>
            <a:chExt cx="292608" cy="292608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292608" cy="292608"/>
            </a:xfrm>
            <a:custGeom>
              <a:avLst/>
              <a:gdLst/>
              <a:ahLst/>
              <a:cxnLst/>
              <a:rect r="r" b="b" t="t" l="l"/>
              <a:pathLst>
                <a:path h="292608" w="292608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cubicBezTo>
                    <a:pt x="227076" y="0"/>
                    <a:pt x="292608" y="65532"/>
                    <a:pt x="292608" y="146304"/>
                  </a:cubicBezTo>
                  <a:cubicBezTo>
                    <a:pt x="292608" y="227076"/>
                    <a:pt x="227076" y="292608"/>
                    <a:pt x="146304" y="292608"/>
                  </a:cubicBezTo>
                  <a:cubicBezTo>
                    <a:pt x="65532" y="292608"/>
                    <a:pt x="0" y="227076"/>
                    <a:pt x="0" y="146304"/>
                  </a:cubicBezTo>
                  <a:close/>
                </a:path>
              </a:pathLst>
            </a:custGeom>
            <a:solidFill>
              <a:srgbClr val="F4A223"/>
            </a:solidFill>
          </p:spPr>
        </p:sp>
      </p:grpSp>
      <p:sp>
        <p:nvSpPr>
          <p:cNvPr name="TextBox 67" id="67"/>
          <p:cNvSpPr txBox="true"/>
          <p:nvPr/>
        </p:nvSpPr>
        <p:spPr>
          <a:xfrm rot="0">
            <a:off x="10309860" y="5740908"/>
            <a:ext cx="6880860" cy="701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875">
                <a:solidFill>
                  <a:srgbClr val="E8EEFA"/>
                </a:solidFill>
                <a:latin typeface="Calibri (MS)"/>
                <a:ea typeface="Calibri (MS)"/>
                <a:cs typeface="Calibri (MS)"/>
                <a:sym typeface="Calibri (MS)"/>
              </a:rPr>
              <a:t>Forklift certification: 1 to 3 days, plus a test</a:t>
            </a:r>
          </a:p>
        </p:txBody>
      </p:sp>
      <p:grpSp>
        <p:nvGrpSpPr>
          <p:cNvPr name="Group 68" id="68"/>
          <p:cNvGrpSpPr/>
          <p:nvPr/>
        </p:nvGrpSpPr>
        <p:grpSpPr>
          <a:xfrm rot="0">
            <a:off x="9806940" y="6844284"/>
            <a:ext cx="219456" cy="219456"/>
            <a:chOff x="0" y="0"/>
            <a:chExt cx="292608" cy="292608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292608" cy="292608"/>
            </a:xfrm>
            <a:custGeom>
              <a:avLst/>
              <a:gdLst/>
              <a:ahLst/>
              <a:cxnLst/>
              <a:rect r="r" b="b" t="t" l="l"/>
              <a:pathLst>
                <a:path h="292608" w="292608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cubicBezTo>
                    <a:pt x="227076" y="0"/>
                    <a:pt x="292608" y="65532"/>
                    <a:pt x="292608" y="146304"/>
                  </a:cubicBezTo>
                  <a:cubicBezTo>
                    <a:pt x="292608" y="227076"/>
                    <a:pt x="227076" y="292608"/>
                    <a:pt x="146304" y="292608"/>
                  </a:cubicBezTo>
                  <a:cubicBezTo>
                    <a:pt x="65532" y="292608"/>
                    <a:pt x="0" y="227076"/>
                    <a:pt x="0" y="146304"/>
                  </a:cubicBezTo>
                  <a:close/>
                </a:path>
              </a:pathLst>
            </a:custGeom>
            <a:solidFill>
              <a:srgbClr val="F4A223"/>
            </a:solidFill>
          </p:spPr>
        </p:sp>
      </p:grpSp>
      <p:sp>
        <p:nvSpPr>
          <p:cNvPr name="TextBox 70" id="70"/>
          <p:cNvSpPr txBox="true"/>
          <p:nvPr/>
        </p:nvSpPr>
        <p:spPr>
          <a:xfrm rot="0">
            <a:off x="10309860" y="6673596"/>
            <a:ext cx="6880860" cy="701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875">
                <a:solidFill>
                  <a:srgbClr val="E8EEFA"/>
                </a:solidFill>
                <a:latin typeface="Calibri (MS)"/>
                <a:ea typeface="Calibri (MS)"/>
                <a:cs typeface="Calibri (MS)"/>
                <a:sym typeface="Calibri (MS)"/>
              </a:rPr>
              <a:t>OSHA 10 safety certificate, available online</a:t>
            </a:r>
          </a:p>
        </p:txBody>
      </p:sp>
      <p:grpSp>
        <p:nvGrpSpPr>
          <p:cNvPr name="Group 71" id="71"/>
          <p:cNvGrpSpPr/>
          <p:nvPr/>
        </p:nvGrpSpPr>
        <p:grpSpPr>
          <a:xfrm rot="0">
            <a:off x="9806940" y="7776972"/>
            <a:ext cx="219456" cy="219456"/>
            <a:chOff x="0" y="0"/>
            <a:chExt cx="292608" cy="292608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292608" cy="292608"/>
            </a:xfrm>
            <a:custGeom>
              <a:avLst/>
              <a:gdLst/>
              <a:ahLst/>
              <a:cxnLst/>
              <a:rect r="r" b="b" t="t" l="l"/>
              <a:pathLst>
                <a:path h="292608" w="292608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cubicBezTo>
                    <a:pt x="227076" y="0"/>
                    <a:pt x="292608" y="65532"/>
                    <a:pt x="292608" y="146304"/>
                  </a:cubicBezTo>
                  <a:cubicBezTo>
                    <a:pt x="292608" y="227076"/>
                    <a:pt x="227076" y="292608"/>
                    <a:pt x="146304" y="292608"/>
                  </a:cubicBezTo>
                  <a:cubicBezTo>
                    <a:pt x="65532" y="292608"/>
                    <a:pt x="0" y="227076"/>
                    <a:pt x="0" y="146304"/>
                  </a:cubicBezTo>
                  <a:close/>
                </a:path>
              </a:pathLst>
            </a:custGeom>
            <a:solidFill>
              <a:srgbClr val="F4A223"/>
            </a:solidFill>
          </p:spPr>
        </p:sp>
      </p:grpSp>
      <p:sp>
        <p:nvSpPr>
          <p:cNvPr name="TextBox 73" id="73"/>
          <p:cNvSpPr txBox="true"/>
          <p:nvPr/>
        </p:nvSpPr>
        <p:spPr>
          <a:xfrm rot="0">
            <a:off x="10309860" y="7606284"/>
            <a:ext cx="6880860" cy="701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875">
                <a:solidFill>
                  <a:srgbClr val="E8EEFA"/>
                </a:solidFill>
                <a:latin typeface="Calibri (MS)"/>
                <a:ea typeface="Calibri (MS)"/>
                <a:cs typeface="Calibri (MS)"/>
                <a:sym typeface="Calibri (MS)"/>
              </a:rPr>
              <a:t>Amazon, UPS &amp; FedEx offer tuition assistance</a:t>
            </a:r>
          </a:p>
        </p:txBody>
      </p:sp>
      <p:grpSp>
        <p:nvGrpSpPr>
          <p:cNvPr name="Group 74" id="74"/>
          <p:cNvGrpSpPr/>
          <p:nvPr/>
        </p:nvGrpSpPr>
        <p:grpSpPr>
          <a:xfrm rot="0">
            <a:off x="9806940" y="8435340"/>
            <a:ext cx="7269480" cy="685800"/>
            <a:chOff x="0" y="0"/>
            <a:chExt cx="9692640" cy="9144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9692640" cy="914400"/>
            </a:xfrm>
            <a:custGeom>
              <a:avLst/>
              <a:gdLst/>
              <a:ahLst/>
              <a:cxnLst/>
              <a:rect r="r" b="b" t="t" l="l"/>
              <a:pathLst>
                <a:path h="914400" w="9692640">
                  <a:moveTo>
                    <a:pt x="0" y="0"/>
                  </a:moveTo>
                  <a:lnTo>
                    <a:pt x="9692640" y="0"/>
                  </a:lnTo>
                  <a:lnTo>
                    <a:pt x="969264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56541" r="0" b="-156541"/>
              </a:stretch>
            </a:blipFill>
          </p:spPr>
        </p:sp>
        <p:sp>
          <p:nvSpPr>
            <p:cNvPr name="TextBox 76" id="76"/>
            <p:cNvSpPr txBox="true"/>
            <p:nvPr/>
          </p:nvSpPr>
          <p:spPr>
            <a:xfrm>
              <a:off x="0" y="-28575"/>
              <a:ext cx="9692640" cy="9429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50"/>
                </a:lnSpc>
              </a:pPr>
              <a:r>
                <a:rPr lang="en-US" sz="1575" i="true">
                  <a:solidFill>
                    <a:srgbClr val="F4A223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Growth path: Associate → Lead → Supervisor → Ops Manager → Logistics Director</a:t>
              </a: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685800" y="9710928"/>
            <a:ext cx="9601200" cy="411480"/>
            <a:chOff x="0" y="0"/>
            <a:chExt cx="12801600" cy="54864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12801600" cy="548640"/>
            </a:xfrm>
            <a:custGeom>
              <a:avLst/>
              <a:gdLst/>
              <a:ahLst/>
              <a:cxnLst/>
              <a:rect r="r" b="b" t="t" l="l"/>
              <a:pathLst>
                <a:path h="548640" w="12801600">
                  <a:moveTo>
                    <a:pt x="0" y="0"/>
                  </a:moveTo>
                  <a:lnTo>
                    <a:pt x="12801600" y="0"/>
                  </a:lnTo>
                  <a:lnTo>
                    <a:pt x="128016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04650" r="0" b="-404650"/>
              </a:stretch>
            </a:blipFill>
          </p:spPr>
        </p:sp>
        <p:sp>
          <p:nvSpPr>
            <p:cNvPr name="TextBox 79" id="79"/>
            <p:cNvSpPr txBox="true"/>
            <p:nvPr/>
          </p:nvSpPr>
          <p:spPr>
            <a:xfrm>
              <a:off x="0" y="-28575"/>
              <a:ext cx="128016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Blueprint30  ·  Intro to Logistics Careers</a:t>
              </a: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16915943" y="9710928"/>
            <a:ext cx="685800" cy="411480"/>
            <a:chOff x="0" y="0"/>
            <a:chExt cx="914400" cy="548640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914400" cy="548640"/>
            </a:xfrm>
            <a:custGeom>
              <a:avLst/>
              <a:gdLst/>
              <a:ahLst/>
              <a:cxnLst/>
              <a:rect r="r" b="b" t="t" l="l"/>
              <a:pathLst>
                <a:path h="54864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t="0" r="-26982" b="0"/>
              </a:stretch>
            </a:blipFill>
          </p:spPr>
        </p:sp>
        <p:sp>
          <p:nvSpPr>
            <p:cNvPr name="TextBox 82" id="82"/>
            <p:cNvSpPr txBox="true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6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2960" y="617220"/>
            <a:ext cx="10972800" cy="480060"/>
            <a:chOff x="0" y="0"/>
            <a:chExt cx="14630400" cy="6400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630400" cy="640080"/>
            </a:xfrm>
            <a:custGeom>
              <a:avLst/>
              <a:gdLst/>
              <a:ahLst/>
              <a:cxnLst/>
              <a:rect r="r" b="b" t="t" l="l"/>
              <a:pathLst>
                <a:path h="640080" w="14630400">
                  <a:moveTo>
                    <a:pt x="0" y="0"/>
                  </a:moveTo>
                  <a:lnTo>
                    <a:pt x="14630400" y="0"/>
                  </a:lnTo>
                  <a:lnTo>
                    <a:pt x="146304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95372" r="0" b="-39537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63040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b="true" sz="1875" spc="300">
                  <a:solidFill>
                    <a:srgbClr val="F4A2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PATH TWO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22960" y="1097280"/>
            <a:ext cx="15773400" cy="960120"/>
            <a:chOff x="0" y="0"/>
            <a:chExt cx="21031200" cy="12801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031200" cy="1280160"/>
            </a:xfrm>
            <a:custGeom>
              <a:avLst/>
              <a:gdLst/>
              <a:ahLst/>
              <a:cxnLst/>
              <a:rect r="r" b="b" t="t" l="l"/>
              <a:pathLst>
                <a:path h="1280160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70111" r="0" b="-27011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21031200" cy="12896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040"/>
                </a:lnSpc>
              </a:pPr>
              <a:r>
                <a:rPr lang="en-US" sz="4200" b="true">
                  <a:solidFill>
                    <a:srgbClr val="1A1F2E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Freight &amp; Trucking Careers (Non-CDL)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2960" y="2057400"/>
            <a:ext cx="15773400" cy="685800"/>
            <a:chOff x="0" y="0"/>
            <a:chExt cx="21031200" cy="914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031200" cy="914400"/>
            </a:xfrm>
            <a:custGeom>
              <a:avLst/>
              <a:gdLst/>
              <a:ahLst/>
              <a:cxnLst/>
              <a:rect r="r" b="b" t="t" l="l"/>
              <a:pathLst>
                <a:path h="914400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98155" r="0" b="-398155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21031200" cy="9620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About 70% of all U.S. freight moves by truck. You don't need a CDL to be part of the team that makes it happen.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13435" y="3213735"/>
            <a:ext cx="3955542" cy="5368290"/>
            <a:chOff x="0" y="0"/>
            <a:chExt cx="5274056" cy="715772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274056" cy="7157720"/>
            </a:xfrm>
            <a:custGeom>
              <a:avLst/>
              <a:gdLst/>
              <a:ahLst/>
              <a:cxnLst/>
              <a:rect r="r" b="b" t="t" l="l"/>
              <a:pathLst>
                <a:path h="7157720" w="5274056">
                  <a:moveTo>
                    <a:pt x="0" y="220472"/>
                  </a:moveTo>
                  <a:cubicBezTo>
                    <a:pt x="0" y="98679"/>
                    <a:pt x="98679" y="0"/>
                    <a:pt x="220472" y="0"/>
                  </a:cubicBezTo>
                  <a:lnTo>
                    <a:pt x="5053584" y="0"/>
                  </a:lnTo>
                  <a:cubicBezTo>
                    <a:pt x="5175377" y="0"/>
                    <a:pt x="5274056" y="98679"/>
                    <a:pt x="5274056" y="220472"/>
                  </a:cubicBezTo>
                  <a:lnTo>
                    <a:pt x="5274056" y="6937248"/>
                  </a:lnTo>
                  <a:cubicBezTo>
                    <a:pt x="5274056" y="7059041"/>
                    <a:pt x="5175377" y="7157720"/>
                    <a:pt x="5053584" y="7157720"/>
                  </a:cubicBezTo>
                  <a:lnTo>
                    <a:pt x="220472" y="7157720"/>
                  </a:lnTo>
                  <a:cubicBezTo>
                    <a:pt x="98679" y="7157720"/>
                    <a:pt x="0" y="7059041"/>
                    <a:pt x="0" y="6937248"/>
                  </a:cubicBezTo>
                  <a:close/>
                </a:path>
              </a:pathLst>
            </a:custGeom>
            <a:solidFill>
              <a:srgbClr val="F7F9FC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1097280" y="3566160"/>
            <a:ext cx="754380" cy="754380"/>
            <a:chOff x="0" y="0"/>
            <a:chExt cx="1005840" cy="100584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05840" cy="1005840"/>
            </a:xfrm>
            <a:custGeom>
              <a:avLst/>
              <a:gdLst/>
              <a:ahLst/>
              <a:cxnLst/>
              <a:rect r="r" b="b" t="t" l="l"/>
              <a:pathLst>
                <a:path h="1005840" w="100584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859536" y="0"/>
                  </a:lnTo>
                  <a:cubicBezTo>
                    <a:pt x="940308" y="0"/>
                    <a:pt x="1005840" y="65532"/>
                    <a:pt x="1005840" y="146304"/>
                  </a:cubicBezTo>
                  <a:lnTo>
                    <a:pt x="1005840" y="859536"/>
                  </a:lnTo>
                  <a:cubicBezTo>
                    <a:pt x="1005840" y="940308"/>
                    <a:pt x="940308" y="1005840"/>
                    <a:pt x="859536" y="1005840"/>
                  </a:cubicBezTo>
                  <a:lnTo>
                    <a:pt x="146304" y="1005840"/>
                  </a:lnTo>
                  <a:cubicBezTo>
                    <a:pt x="65532" y="1005840"/>
                    <a:pt x="0" y="940308"/>
                    <a:pt x="0" y="859536"/>
                  </a:cubicBezTo>
                  <a:close/>
                </a:path>
              </a:pathLst>
            </a:custGeom>
            <a:solidFill>
              <a:srgbClr val="F4A223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248156" y="3717036"/>
            <a:ext cx="452628" cy="452628"/>
            <a:chOff x="0" y="0"/>
            <a:chExt cx="603504" cy="603504"/>
          </a:xfrm>
        </p:grpSpPr>
        <p:sp>
          <p:nvSpPr>
            <p:cNvPr name="Freeform 16" id="16" descr="/home/claude/logistics_ppt/icon_truck_navy.png"/>
            <p:cNvSpPr/>
            <p:nvPr/>
          </p:nvSpPr>
          <p:spPr>
            <a:xfrm flipH="false" flipV="false" rot="0">
              <a:off x="0" y="0"/>
              <a:ext cx="603504" cy="603504"/>
            </a:xfrm>
            <a:custGeom>
              <a:avLst/>
              <a:gdLst/>
              <a:ahLst/>
              <a:cxnLst/>
              <a:rect r="r" b="b" t="t" l="l"/>
              <a:pathLst>
                <a:path h="603504" w="603504">
                  <a:moveTo>
                    <a:pt x="0" y="0"/>
                  </a:moveTo>
                  <a:lnTo>
                    <a:pt x="603504" y="0"/>
                  </a:lnTo>
                  <a:lnTo>
                    <a:pt x="603504" y="603504"/>
                  </a:lnTo>
                  <a:lnTo>
                    <a:pt x="0" y="603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97280" y="4594860"/>
            <a:ext cx="3387852" cy="1165860"/>
            <a:chOff x="0" y="0"/>
            <a:chExt cx="4517136" cy="15544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517136" cy="1554480"/>
            </a:xfrm>
            <a:custGeom>
              <a:avLst/>
              <a:gdLst/>
              <a:ahLst/>
              <a:cxnLst/>
              <a:rect r="r" b="b" t="t" l="l"/>
              <a:pathLst>
                <a:path h="1554480" w="4517136">
                  <a:moveTo>
                    <a:pt x="0" y="0"/>
                  </a:moveTo>
                  <a:lnTo>
                    <a:pt x="4517136" y="0"/>
                  </a:lnTo>
                  <a:lnTo>
                    <a:pt x="4517136" y="1554480"/>
                  </a:lnTo>
                  <a:lnTo>
                    <a:pt x="0" y="1554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621" r="0" b="-6621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4517136" cy="15925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49"/>
                </a:lnSpc>
              </a:pPr>
              <a:r>
                <a:rPr lang="en-US" sz="1950" b="true">
                  <a:solidFill>
                    <a:srgbClr val="1A1F2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Dispatcher / Freight Coordinator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97280" y="5829300"/>
            <a:ext cx="3387852" cy="754380"/>
            <a:chOff x="0" y="0"/>
            <a:chExt cx="4517136" cy="100584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517136" cy="1005840"/>
            </a:xfrm>
            <a:custGeom>
              <a:avLst/>
              <a:gdLst/>
              <a:ahLst/>
              <a:cxnLst/>
              <a:rect r="r" b="b" t="t" l="l"/>
              <a:pathLst>
                <a:path h="1005840" w="4517136">
                  <a:moveTo>
                    <a:pt x="0" y="0"/>
                  </a:moveTo>
                  <a:lnTo>
                    <a:pt x="4517136" y="0"/>
                  </a:lnTo>
                  <a:lnTo>
                    <a:pt x="4517136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7505" r="0" b="-37505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>
              <a:off x="0" y="9525"/>
              <a:ext cx="4517136" cy="9963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2025" b="true">
                  <a:solidFill>
                    <a:srgbClr val="0A226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$18 to $28/hr or $40K to $60K/yr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97280" y="6720840"/>
            <a:ext cx="3387852" cy="1645920"/>
            <a:chOff x="0" y="0"/>
            <a:chExt cx="4517136" cy="219456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517136" cy="2194560"/>
            </a:xfrm>
            <a:custGeom>
              <a:avLst/>
              <a:gdLst/>
              <a:ahLst/>
              <a:cxnLst/>
              <a:rect r="r" b="b" t="t" l="l"/>
              <a:pathLst>
                <a:path h="2194560" w="4517136">
                  <a:moveTo>
                    <a:pt x="0" y="0"/>
                  </a:moveTo>
                  <a:lnTo>
                    <a:pt x="4517136" y="0"/>
                  </a:lnTo>
                  <a:lnTo>
                    <a:pt x="4517136" y="2194560"/>
                  </a:lnTo>
                  <a:lnTo>
                    <a:pt x="0" y="21945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2333" t="0" r="-12333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4517136" cy="222313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50"/>
                </a:lnSpc>
              </a:pPr>
              <a:r>
                <a:rPr lang="en-US" sz="1575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Communication, multitasking, computer skills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5092827" y="3213735"/>
            <a:ext cx="3955542" cy="5368290"/>
            <a:chOff x="0" y="0"/>
            <a:chExt cx="5274056" cy="715772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274056" cy="7157720"/>
            </a:xfrm>
            <a:custGeom>
              <a:avLst/>
              <a:gdLst/>
              <a:ahLst/>
              <a:cxnLst/>
              <a:rect r="r" b="b" t="t" l="l"/>
              <a:pathLst>
                <a:path h="7157720" w="5274056">
                  <a:moveTo>
                    <a:pt x="0" y="220472"/>
                  </a:moveTo>
                  <a:cubicBezTo>
                    <a:pt x="0" y="98679"/>
                    <a:pt x="98679" y="0"/>
                    <a:pt x="220472" y="0"/>
                  </a:cubicBezTo>
                  <a:lnTo>
                    <a:pt x="5053584" y="0"/>
                  </a:lnTo>
                  <a:cubicBezTo>
                    <a:pt x="5175377" y="0"/>
                    <a:pt x="5274056" y="98679"/>
                    <a:pt x="5274056" y="220472"/>
                  </a:cubicBezTo>
                  <a:lnTo>
                    <a:pt x="5274056" y="6937248"/>
                  </a:lnTo>
                  <a:cubicBezTo>
                    <a:pt x="5274056" y="7059041"/>
                    <a:pt x="5175377" y="7157720"/>
                    <a:pt x="5053584" y="7157720"/>
                  </a:cubicBezTo>
                  <a:lnTo>
                    <a:pt x="220472" y="7157720"/>
                  </a:lnTo>
                  <a:cubicBezTo>
                    <a:pt x="98679" y="7157720"/>
                    <a:pt x="0" y="7059041"/>
                    <a:pt x="0" y="6937248"/>
                  </a:cubicBezTo>
                  <a:close/>
                </a:path>
              </a:pathLst>
            </a:custGeom>
            <a:solidFill>
              <a:srgbClr val="F7F9FC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28" id="28"/>
          <p:cNvGrpSpPr/>
          <p:nvPr/>
        </p:nvGrpSpPr>
        <p:grpSpPr>
          <a:xfrm rot="0">
            <a:off x="5376672" y="3566160"/>
            <a:ext cx="754380" cy="754380"/>
            <a:chOff x="0" y="0"/>
            <a:chExt cx="1005840" cy="100584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005840" cy="1005840"/>
            </a:xfrm>
            <a:custGeom>
              <a:avLst/>
              <a:gdLst/>
              <a:ahLst/>
              <a:cxnLst/>
              <a:rect r="r" b="b" t="t" l="l"/>
              <a:pathLst>
                <a:path h="1005840" w="100584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859536" y="0"/>
                  </a:lnTo>
                  <a:cubicBezTo>
                    <a:pt x="940308" y="0"/>
                    <a:pt x="1005840" y="65532"/>
                    <a:pt x="1005840" y="146304"/>
                  </a:cubicBezTo>
                  <a:lnTo>
                    <a:pt x="1005840" y="859536"/>
                  </a:lnTo>
                  <a:cubicBezTo>
                    <a:pt x="1005840" y="940308"/>
                    <a:pt x="940308" y="1005840"/>
                    <a:pt x="859536" y="1005840"/>
                  </a:cubicBezTo>
                  <a:lnTo>
                    <a:pt x="146304" y="1005840"/>
                  </a:lnTo>
                  <a:cubicBezTo>
                    <a:pt x="65532" y="1005840"/>
                    <a:pt x="0" y="940308"/>
                    <a:pt x="0" y="859536"/>
                  </a:cubicBezTo>
                  <a:close/>
                </a:path>
              </a:pathLst>
            </a:custGeom>
            <a:solidFill>
              <a:srgbClr val="F4A223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5527548" y="3717036"/>
            <a:ext cx="452628" cy="452628"/>
            <a:chOff x="0" y="0"/>
            <a:chExt cx="603504" cy="603504"/>
          </a:xfrm>
        </p:grpSpPr>
        <p:sp>
          <p:nvSpPr>
            <p:cNvPr name="Freeform 31" id="31" descr="/home/claude/logistics_ppt/icon_truck_navy.png"/>
            <p:cNvSpPr/>
            <p:nvPr/>
          </p:nvSpPr>
          <p:spPr>
            <a:xfrm flipH="false" flipV="false" rot="0">
              <a:off x="0" y="0"/>
              <a:ext cx="603504" cy="603504"/>
            </a:xfrm>
            <a:custGeom>
              <a:avLst/>
              <a:gdLst/>
              <a:ahLst/>
              <a:cxnLst/>
              <a:rect r="r" b="b" t="t" l="l"/>
              <a:pathLst>
                <a:path h="603504" w="603504">
                  <a:moveTo>
                    <a:pt x="0" y="0"/>
                  </a:moveTo>
                  <a:lnTo>
                    <a:pt x="603504" y="0"/>
                  </a:lnTo>
                  <a:lnTo>
                    <a:pt x="603504" y="603504"/>
                  </a:lnTo>
                  <a:lnTo>
                    <a:pt x="0" y="603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5376672" y="4594860"/>
            <a:ext cx="3387852" cy="1165860"/>
            <a:chOff x="0" y="0"/>
            <a:chExt cx="4517136" cy="155448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4517136" cy="1554480"/>
            </a:xfrm>
            <a:custGeom>
              <a:avLst/>
              <a:gdLst/>
              <a:ahLst/>
              <a:cxnLst/>
              <a:rect r="r" b="b" t="t" l="l"/>
              <a:pathLst>
                <a:path h="1554480" w="4517136">
                  <a:moveTo>
                    <a:pt x="0" y="0"/>
                  </a:moveTo>
                  <a:lnTo>
                    <a:pt x="4517136" y="0"/>
                  </a:lnTo>
                  <a:lnTo>
                    <a:pt x="4517136" y="1554480"/>
                  </a:lnTo>
                  <a:lnTo>
                    <a:pt x="0" y="1554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621" r="0" b="-6621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4517136" cy="15925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49"/>
                </a:lnSpc>
              </a:pPr>
              <a:r>
                <a:rPr lang="en-US" sz="1950" b="true">
                  <a:solidFill>
                    <a:srgbClr val="1A1F2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Dock Worker / Freight Handler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5376672" y="5829300"/>
            <a:ext cx="3387852" cy="754380"/>
            <a:chOff x="0" y="0"/>
            <a:chExt cx="4517136" cy="100584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517136" cy="1005840"/>
            </a:xfrm>
            <a:custGeom>
              <a:avLst/>
              <a:gdLst/>
              <a:ahLst/>
              <a:cxnLst/>
              <a:rect r="r" b="b" t="t" l="l"/>
              <a:pathLst>
                <a:path h="1005840" w="4517136">
                  <a:moveTo>
                    <a:pt x="0" y="0"/>
                  </a:moveTo>
                  <a:lnTo>
                    <a:pt x="4517136" y="0"/>
                  </a:lnTo>
                  <a:lnTo>
                    <a:pt x="4517136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7505" r="0" b="-37505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>
              <a:off x="0" y="9525"/>
              <a:ext cx="4517136" cy="9963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2025" b="true">
                  <a:solidFill>
                    <a:srgbClr val="0A226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$17 to $24/hr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5376672" y="6720840"/>
            <a:ext cx="3387852" cy="1645920"/>
            <a:chOff x="0" y="0"/>
            <a:chExt cx="4517136" cy="219456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4517136" cy="2194560"/>
            </a:xfrm>
            <a:custGeom>
              <a:avLst/>
              <a:gdLst/>
              <a:ahLst/>
              <a:cxnLst/>
              <a:rect r="r" b="b" t="t" l="l"/>
              <a:pathLst>
                <a:path h="2194560" w="4517136">
                  <a:moveTo>
                    <a:pt x="0" y="0"/>
                  </a:moveTo>
                  <a:lnTo>
                    <a:pt x="4517136" y="0"/>
                  </a:lnTo>
                  <a:lnTo>
                    <a:pt x="4517136" y="2194560"/>
                  </a:lnTo>
                  <a:lnTo>
                    <a:pt x="0" y="21945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2333" t="0" r="-12333" b="0"/>
              </a:stretch>
            </a:blip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28575"/>
              <a:ext cx="4517136" cy="222313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50"/>
                </a:lnSpc>
              </a:pPr>
              <a:r>
                <a:rPr lang="en-US" sz="1575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Physical fitness, attention to detail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9372219" y="3213735"/>
            <a:ext cx="3955542" cy="5368290"/>
            <a:chOff x="0" y="0"/>
            <a:chExt cx="5274056" cy="715772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5274056" cy="7157720"/>
            </a:xfrm>
            <a:custGeom>
              <a:avLst/>
              <a:gdLst/>
              <a:ahLst/>
              <a:cxnLst/>
              <a:rect r="r" b="b" t="t" l="l"/>
              <a:pathLst>
                <a:path h="7157720" w="5274056">
                  <a:moveTo>
                    <a:pt x="0" y="220472"/>
                  </a:moveTo>
                  <a:cubicBezTo>
                    <a:pt x="0" y="98679"/>
                    <a:pt x="98679" y="0"/>
                    <a:pt x="220472" y="0"/>
                  </a:cubicBezTo>
                  <a:lnTo>
                    <a:pt x="5053584" y="0"/>
                  </a:lnTo>
                  <a:cubicBezTo>
                    <a:pt x="5175377" y="0"/>
                    <a:pt x="5274056" y="98679"/>
                    <a:pt x="5274056" y="220472"/>
                  </a:cubicBezTo>
                  <a:lnTo>
                    <a:pt x="5274056" y="6937248"/>
                  </a:lnTo>
                  <a:cubicBezTo>
                    <a:pt x="5274056" y="7059041"/>
                    <a:pt x="5175377" y="7157720"/>
                    <a:pt x="5053584" y="7157720"/>
                  </a:cubicBezTo>
                  <a:lnTo>
                    <a:pt x="220472" y="7157720"/>
                  </a:lnTo>
                  <a:cubicBezTo>
                    <a:pt x="98679" y="7157720"/>
                    <a:pt x="0" y="7059041"/>
                    <a:pt x="0" y="6937248"/>
                  </a:cubicBezTo>
                  <a:close/>
                </a:path>
              </a:pathLst>
            </a:custGeom>
            <a:solidFill>
              <a:srgbClr val="F7F9FC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43" id="43"/>
          <p:cNvGrpSpPr/>
          <p:nvPr/>
        </p:nvGrpSpPr>
        <p:grpSpPr>
          <a:xfrm rot="0">
            <a:off x="9656064" y="3566160"/>
            <a:ext cx="754380" cy="754380"/>
            <a:chOff x="0" y="0"/>
            <a:chExt cx="1005840" cy="100584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005840" cy="1005840"/>
            </a:xfrm>
            <a:custGeom>
              <a:avLst/>
              <a:gdLst/>
              <a:ahLst/>
              <a:cxnLst/>
              <a:rect r="r" b="b" t="t" l="l"/>
              <a:pathLst>
                <a:path h="1005840" w="100584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859536" y="0"/>
                  </a:lnTo>
                  <a:cubicBezTo>
                    <a:pt x="940308" y="0"/>
                    <a:pt x="1005840" y="65532"/>
                    <a:pt x="1005840" y="146304"/>
                  </a:cubicBezTo>
                  <a:lnTo>
                    <a:pt x="1005840" y="859536"/>
                  </a:lnTo>
                  <a:cubicBezTo>
                    <a:pt x="1005840" y="940308"/>
                    <a:pt x="940308" y="1005840"/>
                    <a:pt x="859536" y="1005840"/>
                  </a:cubicBezTo>
                  <a:lnTo>
                    <a:pt x="146304" y="1005840"/>
                  </a:lnTo>
                  <a:cubicBezTo>
                    <a:pt x="65532" y="1005840"/>
                    <a:pt x="0" y="940308"/>
                    <a:pt x="0" y="859536"/>
                  </a:cubicBezTo>
                  <a:close/>
                </a:path>
              </a:pathLst>
            </a:custGeom>
            <a:solidFill>
              <a:srgbClr val="F4A223"/>
            </a:solid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9806940" y="3717036"/>
            <a:ext cx="452628" cy="452628"/>
            <a:chOff x="0" y="0"/>
            <a:chExt cx="603504" cy="603504"/>
          </a:xfrm>
        </p:grpSpPr>
        <p:sp>
          <p:nvSpPr>
            <p:cNvPr name="Freeform 46" id="46" descr="/home/claude/logistics_ppt/icon_truck_navy.png"/>
            <p:cNvSpPr/>
            <p:nvPr/>
          </p:nvSpPr>
          <p:spPr>
            <a:xfrm flipH="false" flipV="false" rot="0">
              <a:off x="0" y="0"/>
              <a:ext cx="603504" cy="603504"/>
            </a:xfrm>
            <a:custGeom>
              <a:avLst/>
              <a:gdLst/>
              <a:ahLst/>
              <a:cxnLst/>
              <a:rect r="r" b="b" t="t" l="l"/>
              <a:pathLst>
                <a:path h="603504" w="603504">
                  <a:moveTo>
                    <a:pt x="0" y="0"/>
                  </a:moveTo>
                  <a:lnTo>
                    <a:pt x="603504" y="0"/>
                  </a:lnTo>
                  <a:lnTo>
                    <a:pt x="603504" y="603504"/>
                  </a:lnTo>
                  <a:lnTo>
                    <a:pt x="0" y="603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9656064" y="4594860"/>
            <a:ext cx="3387852" cy="1165860"/>
            <a:chOff x="0" y="0"/>
            <a:chExt cx="4517136" cy="155448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4517136" cy="1554480"/>
            </a:xfrm>
            <a:custGeom>
              <a:avLst/>
              <a:gdLst/>
              <a:ahLst/>
              <a:cxnLst/>
              <a:rect r="r" b="b" t="t" l="l"/>
              <a:pathLst>
                <a:path h="1554480" w="4517136">
                  <a:moveTo>
                    <a:pt x="0" y="0"/>
                  </a:moveTo>
                  <a:lnTo>
                    <a:pt x="4517136" y="0"/>
                  </a:lnTo>
                  <a:lnTo>
                    <a:pt x="4517136" y="1554480"/>
                  </a:lnTo>
                  <a:lnTo>
                    <a:pt x="0" y="1554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621" r="0" b="-6621"/>
              </a:stretch>
            </a:blip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38100"/>
              <a:ext cx="4517136" cy="15925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49"/>
                </a:lnSpc>
              </a:pPr>
              <a:r>
                <a:rPr lang="en-US" sz="1950" b="true">
                  <a:solidFill>
                    <a:srgbClr val="1A1F2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Freight Broker (Entry Level)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9656064" y="5829300"/>
            <a:ext cx="3387852" cy="754380"/>
            <a:chOff x="0" y="0"/>
            <a:chExt cx="4517136" cy="100584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4517136" cy="1005840"/>
            </a:xfrm>
            <a:custGeom>
              <a:avLst/>
              <a:gdLst/>
              <a:ahLst/>
              <a:cxnLst/>
              <a:rect r="r" b="b" t="t" l="l"/>
              <a:pathLst>
                <a:path h="1005840" w="4517136">
                  <a:moveTo>
                    <a:pt x="0" y="0"/>
                  </a:moveTo>
                  <a:lnTo>
                    <a:pt x="4517136" y="0"/>
                  </a:lnTo>
                  <a:lnTo>
                    <a:pt x="4517136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7505" r="0" b="-37505"/>
              </a:stretch>
            </a:blipFill>
          </p:spPr>
        </p:sp>
        <p:sp>
          <p:nvSpPr>
            <p:cNvPr name="TextBox 52" id="52"/>
            <p:cNvSpPr txBox="true"/>
            <p:nvPr/>
          </p:nvSpPr>
          <p:spPr>
            <a:xfrm>
              <a:off x="0" y="9525"/>
              <a:ext cx="4517136" cy="9963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2025" b="true">
                  <a:solidFill>
                    <a:srgbClr val="0A226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$35K to $55K/yr plus commission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9656064" y="6720840"/>
            <a:ext cx="3387852" cy="1645920"/>
            <a:chOff x="0" y="0"/>
            <a:chExt cx="4517136" cy="219456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4517136" cy="2194560"/>
            </a:xfrm>
            <a:custGeom>
              <a:avLst/>
              <a:gdLst/>
              <a:ahLst/>
              <a:cxnLst/>
              <a:rect r="r" b="b" t="t" l="l"/>
              <a:pathLst>
                <a:path h="2194560" w="4517136">
                  <a:moveTo>
                    <a:pt x="0" y="0"/>
                  </a:moveTo>
                  <a:lnTo>
                    <a:pt x="4517136" y="0"/>
                  </a:lnTo>
                  <a:lnTo>
                    <a:pt x="4517136" y="2194560"/>
                  </a:lnTo>
                  <a:lnTo>
                    <a:pt x="0" y="21945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2333" t="0" r="-12333" b="0"/>
              </a:stretch>
            </a:blip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28575"/>
              <a:ext cx="4517136" cy="222313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50"/>
                </a:lnSpc>
              </a:pPr>
              <a:r>
                <a:rPr lang="en-US" sz="1575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Negotiation skills, broker license exam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13651611" y="3213735"/>
            <a:ext cx="3955542" cy="5368290"/>
            <a:chOff x="0" y="0"/>
            <a:chExt cx="5274056" cy="715772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5274056" cy="7157720"/>
            </a:xfrm>
            <a:custGeom>
              <a:avLst/>
              <a:gdLst/>
              <a:ahLst/>
              <a:cxnLst/>
              <a:rect r="r" b="b" t="t" l="l"/>
              <a:pathLst>
                <a:path h="7157720" w="5274056">
                  <a:moveTo>
                    <a:pt x="0" y="220472"/>
                  </a:moveTo>
                  <a:cubicBezTo>
                    <a:pt x="0" y="98679"/>
                    <a:pt x="98679" y="0"/>
                    <a:pt x="220472" y="0"/>
                  </a:cubicBezTo>
                  <a:lnTo>
                    <a:pt x="5053584" y="0"/>
                  </a:lnTo>
                  <a:cubicBezTo>
                    <a:pt x="5175377" y="0"/>
                    <a:pt x="5274056" y="98679"/>
                    <a:pt x="5274056" y="220472"/>
                  </a:cubicBezTo>
                  <a:lnTo>
                    <a:pt x="5274056" y="6937248"/>
                  </a:lnTo>
                  <a:cubicBezTo>
                    <a:pt x="5274056" y="7059041"/>
                    <a:pt x="5175377" y="7157720"/>
                    <a:pt x="5053584" y="7157720"/>
                  </a:cubicBezTo>
                  <a:lnTo>
                    <a:pt x="220472" y="7157720"/>
                  </a:lnTo>
                  <a:cubicBezTo>
                    <a:pt x="98679" y="7157720"/>
                    <a:pt x="0" y="7059041"/>
                    <a:pt x="0" y="6937248"/>
                  </a:cubicBezTo>
                  <a:close/>
                </a:path>
              </a:pathLst>
            </a:custGeom>
            <a:solidFill>
              <a:srgbClr val="F7F9FC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58" id="58"/>
          <p:cNvGrpSpPr/>
          <p:nvPr/>
        </p:nvGrpSpPr>
        <p:grpSpPr>
          <a:xfrm rot="0">
            <a:off x="13935456" y="3566160"/>
            <a:ext cx="754380" cy="754380"/>
            <a:chOff x="0" y="0"/>
            <a:chExt cx="1005840" cy="100584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1005840" cy="1005840"/>
            </a:xfrm>
            <a:custGeom>
              <a:avLst/>
              <a:gdLst/>
              <a:ahLst/>
              <a:cxnLst/>
              <a:rect r="r" b="b" t="t" l="l"/>
              <a:pathLst>
                <a:path h="1005840" w="100584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859536" y="0"/>
                  </a:lnTo>
                  <a:cubicBezTo>
                    <a:pt x="940308" y="0"/>
                    <a:pt x="1005840" y="65532"/>
                    <a:pt x="1005840" y="146304"/>
                  </a:cubicBezTo>
                  <a:lnTo>
                    <a:pt x="1005840" y="859536"/>
                  </a:lnTo>
                  <a:cubicBezTo>
                    <a:pt x="1005840" y="940308"/>
                    <a:pt x="940308" y="1005840"/>
                    <a:pt x="859536" y="1005840"/>
                  </a:cubicBezTo>
                  <a:lnTo>
                    <a:pt x="146304" y="1005840"/>
                  </a:lnTo>
                  <a:cubicBezTo>
                    <a:pt x="65532" y="1005840"/>
                    <a:pt x="0" y="940308"/>
                    <a:pt x="0" y="859536"/>
                  </a:cubicBezTo>
                  <a:close/>
                </a:path>
              </a:pathLst>
            </a:custGeom>
            <a:solidFill>
              <a:srgbClr val="F4A223"/>
            </a:solidFill>
          </p:spPr>
        </p:sp>
      </p:grpSp>
      <p:grpSp>
        <p:nvGrpSpPr>
          <p:cNvPr name="Group 60" id="60"/>
          <p:cNvGrpSpPr/>
          <p:nvPr/>
        </p:nvGrpSpPr>
        <p:grpSpPr>
          <a:xfrm rot="0">
            <a:off x="14086332" y="3717036"/>
            <a:ext cx="452628" cy="452628"/>
            <a:chOff x="0" y="0"/>
            <a:chExt cx="603504" cy="603504"/>
          </a:xfrm>
        </p:grpSpPr>
        <p:sp>
          <p:nvSpPr>
            <p:cNvPr name="Freeform 61" id="61" descr="/home/claude/logistics_ppt/icon_truck_navy.png"/>
            <p:cNvSpPr/>
            <p:nvPr/>
          </p:nvSpPr>
          <p:spPr>
            <a:xfrm flipH="false" flipV="false" rot="0">
              <a:off x="0" y="0"/>
              <a:ext cx="603504" cy="603504"/>
            </a:xfrm>
            <a:custGeom>
              <a:avLst/>
              <a:gdLst/>
              <a:ahLst/>
              <a:cxnLst/>
              <a:rect r="r" b="b" t="t" l="l"/>
              <a:pathLst>
                <a:path h="603504" w="603504">
                  <a:moveTo>
                    <a:pt x="0" y="0"/>
                  </a:moveTo>
                  <a:lnTo>
                    <a:pt x="603504" y="0"/>
                  </a:lnTo>
                  <a:lnTo>
                    <a:pt x="603504" y="603504"/>
                  </a:lnTo>
                  <a:lnTo>
                    <a:pt x="0" y="603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62" id="62"/>
          <p:cNvGrpSpPr/>
          <p:nvPr/>
        </p:nvGrpSpPr>
        <p:grpSpPr>
          <a:xfrm rot="0">
            <a:off x="13935456" y="4594860"/>
            <a:ext cx="3387852" cy="1165860"/>
            <a:chOff x="0" y="0"/>
            <a:chExt cx="4517136" cy="155448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4517136" cy="1554480"/>
            </a:xfrm>
            <a:custGeom>
              <a:avLst/>
              <a:gdLst/>
              <a:ahLst/>
              <a:cxnLst/>
              <a:rect r="r" b="b" t="t" l="l"/>
              <a:pathLst>
                <a:path h="1554480" w="4517136">
                  <a:moveTo>
                    <a:pt x="0" y="0"/>
                  </a:moveTo>
                  <a:lnTo>
                    <a:pt x="4517136" y="0"/>
                  </a:lnTo>
                  <a:lnTo>
                    <a:pt x="4517136" y="1554480"/>
                  </a:lnTo>
                  <a:lnTo>
                    <a:pt x="0" y="15544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6621" r="0" b="-6621"/>
              </a:stretch>
            </a:blip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38100"/>
              <a:ext cx="4517136" cy="15925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49"/>
                </a:lnSpc>
              </a:pPr>
              <a:r>
                <a:rPr lang="en-US" sz="1950" b="true">
                  <a:solidFill>
                    <a:srgbClr val="1A1F2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Last-Mile Delivery Driver (Non-CDL)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13935456" y="5829300"/>
            <a:ext cx="3387852" cy="754380"/>
            <a:chOff x="0" y="0"/>
            <a:chExt cx="4517136" cy="100584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4517136" cy="1005840"/>
            </a:xfrm>
            <a:custGeom>
              <a:avLst/>
              <a:gdLst/>
              <a:ahLst/>
              <a:cxnLst/>
              <a:rect r="r" b="b" t="t" l="l"/>
              <a:pathLst>
                <a:path h="1005840" w="4517136">
                  <a:moveTo>
                    <a:pt x="0" y="0"/>
                  </a:moveTo>
                  <a:lnTo>
                    <a:pt x="4517136" y="0"/>
                  </a:lnTo>
                  <a:lnTo>
                    <a:pt x="4517136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7505" r="0" b="-37505"/>
              </a:stretch>
            </a:blipFill>
          </p:spPr>
        </p:sp>
        <p:sp>
          <p:nvSpPr>
            <p:cNvPr name="TextBox 67" id="67"/>
            <p:cNvSpPr txBox="true"/>
            <p:nvPr/>
          </p:nvSpPr>
          <p:spPr>
            <a:xfrm>
              <a:off x="0" y="9525"/>
              <a:ext cx="4517136" cy="9963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2025" b="true">
                  <a:solidFill>
                    <a:srgbClr val="0A226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$18 to $26/hr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13935456" y="6720840"/>
            <a:ext cx="3387852" cy="1645920"/>
            <a:chOff x="0" y="0"/>
            <a:chExt cx="4517136" cy="219456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4517136" cy="2194560"/>
            </a:xfrm>
            <a:custGeom>
              <a:avLst/>
              <a:gdLst/>
              <a:ahLst/>
              <a:cxnLst/>
              <a:rect r="r" b="b" t="t" l="l"/>
              <a:pathLst>
                <a:path h="2194560" w="4517136">
                  <a:moveTo>
                    <a:pt x="0" y="0"/>
                  </a:moveTo>
                  <a:lnTo>
                    <a:pt x="4517136" y="0"/>
                  </a:lnTo>
                  <a:lnTo>
                    <a:pt x="4517136" y="2194560"/>
                  </a:lnTo>
                  <a:lnTo>
                    <a:pt x="0" y="21945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2333" t="0" r="-12333" b="0"/>
              </a:stretch>
            </a:blip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28575"/>
              <a:ext cx="4517136" cy="222313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50"/>
                </a:lnSpc>
              </a:pPr>
              <a:r>
                <a:rPr lang="en-US" sz="1575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Valid license, clean driving record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822960" y="8915400"/>
            <a:ext cx="15773400" cy="548640"/>
            <a:chOff x="0" y="0"/>
            <a:chExt cx="21031200" cy="73152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21031200" cy="731520"/>
            </a:xfrm>
            <a:custGeom>
              <a:avLst/>
              <a:gdLst/>
              <a:ahLst/>
              <a:cxnLst/>
              <a:rect r="r" b="b" t="t" l="l"/>
              <a:pathLst>
                <a:path h="731520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510194" r="0" b="-510194"/>
              </a:stretch>
            </a:blip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38100"/>
              <a:ext cx="21031200" cy="76962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070"/>
                </a:lnSpc>
              </a:pPr>
              <a:r>
                <a:rPr lang="en-US" b="true" sz="1725" i="true">
                  <a:solidFill>
                    <a:srgbClr val="0A226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Want to drive commercially? Check out ONE DAY: Getting Your CDL, the next course in this pathway.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685800" y="9710928"/>
            <a:ext cx="9601200" cy="411480"/>
            <a:chOff x="0" y="0"/>
            <a:chExt cx="12801600" cy="54864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12801600" cy="548640"/>
            </a:xfrm>
            <a:custGeom>
              <a:avLst/>
              <a:gdLst/>
              <a:ahLst/>
              <a:cxnLst/>
              <a:rect r="r" b="b" t="t" l="l"/>
              <a:pathLst>
                <a:path h="548640" w="12801600">
                  <a:moveTo>
                    <a:pt x="0" y="0"/>
                  </a:moveTo>
                  <a:lnTo>
                    <a:pt x="12801600" y="0"/>
                  </a:lnTo>
                  <a:lnTo>
                    <a:pt x="128016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04650" r="0" b="-404650"/>
              </a:stretch>
            </a:blipFill>
          </p:spPr>
        </p:sp>
        <p:sp>
          <p:nvSpPr>
            <p:cNvPr name="TextBox 76" id="76"/>
            <p:cNvSpPr txBox="true"/>
            <p:nvPr/>
          </p:nvSpPr>
          <p:spPr>
            <a:xfrm>
              <a:off x="0" y="-28575"/>
              <a:ext cx="128016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Blueprint30  ·  Intro to Logistics Careers</a:t>
              </a: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16915943" y="9710928"/>
            <a:ext cx="685800" cy="411480"/>
            <a:chOff x="0" y="0"/>
            <a:chExt cx="914400" cy="54864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914400" cy="548640"/>
            </a:xfrm>
            <a:custGeom>
              <a:avLst/>
              <a:gdLst/>
              <a:ahLst/>
              <a:cxnLst/>
              <a:rect r="r" b="b" t="t" l="l"/>
              <a:pathLst>
                <a:path h="54864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t="0" r="-26982" b="0"/>
              </a:stretch>
            </a:blipFill>
          </p:spPr>
        </p:sp>
        <p:sp>
          <p:nvSpPr>
            <p:cNvPr name="TextBox 79" id="79"/>
            <p:cNvSpPr txBox="true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7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2960" y="617220"/>
            <a:ext cx="10972800" cy="480060"/>
            <a:chOff x="0" y="0"/>
            <a:chExt cx="14630400" cy="6400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630400" cy="640080"/>
            </a:xfrm>
            <a:custGeom>
              <a:avLst/>
              <a:gdLst/>
              <a:ahLst/>
              <a:cxnLst/>
              <a:rect r="r" b="b" t="t" l="l"/>
              <a:pathLst>
                <a:path h="640080" w="14630400">
                  <a:moveTo>
                    <a:pt x="0" y="0"/>
                  </a:moveTo>
                  <a:lnTo>
                    <a:pt x="14630400" y="0"/>
                  </a:lnTo>
                  <a:lnTo>
                    <a:pt x="146304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95372" r="0" b="-39537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63040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b="true" sz="1875" spc="300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PATH THREE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22960" y="1097280"/>
            <a:ext cx="15087600" cy="960120"/>
            <a:chOff x="0" y="0"/>
            <a:chExt cx="20116800" cy="12801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116800" cy="1280160"/>
            </a:xfrm>
            <a:custGeom>
              <a:avLst/>
              <a:gdLst/>
              <a:ahLst/>
              <a:cxnLst/>
              <a:rect r="r" b="b" t="t" l="l"/>
              <a:pathLst>
                <a:path h="1280160" w="20116800">
                  <a:moveTo>
                    <a:pt x="0" y="0"/>
                  </a:moveTo>
                  <a:lnTo>
                    <a:pt x="20116800" y="0"/>
                  </a:lnTo>
                  <a:lnTo>
                    <a:pt x="2011680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56193" r="0" b="-256193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20116800" cy="129921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400"/>
                </a:lnSpc>
              </a:pPr>
              <a:r>
                <a:rPr lang="en-US" sz="4500" b="true">
                  <a:solidFill>
                    <a:srgbClr val="1A1F2E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Supply Chain &amp; Inventory Careers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22960" y="2029968"/>
            <a:ext cx="15773400" cy="685800"/>
            <a:chOff x="0" y="0"/>
            <a:chExt cx="21031200" cy="914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031200" cy="914400"/>
            </a:xfrm>
            <a:custGeom>
              <a:avLst/>
              <a:gdLst/>
              <a:ahLst/>
              <a:cxnLst/>
              <a:rect r="r" b="b" t="t" l="l"/>
              <a:pathLst>
                <a:path h="914400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398155" r="0" b="-398155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21031200" cy="9620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One of the fastest-growing, highest-paying areas within logistics. It's easier to break into at entry level than people think.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13435" y="2939415"/>
            <a:ext cx="8248650" cy="6259830"/>
            <a:chOff x="0" y="0"/>
            <a:chExt cx="10998200" cy="83464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998200" cy="8346440"/>
            </a:xfrm>
            <a:custGeom>
              <a:avLst/>
              <a:gdLst/>
              <a:ahLst/>
              <a:cxnLst/>
              <a:rect r="r" b="b" t="t" l="l"/>
              <a:pathLst>
                <a:path h="8346440" w="10998200">
                  <a:moveTo>
                    <a:pt x="0" y="220091"/>
                  </a:moveTo>
                  <a:cubicBezTo>
                    <a:pt x="0" y="98552"/>
                    <a:pt x="98552" y="0"/>
                    <a:pt x="220091" y="0"/>
                  </a:cubicBezTo>
                  <a:lnTo>
                    <a:pt x="10778109" y="0"/>
                  </a:lnTo>
                  <a:cubicBezTo>
                    <a:pt x="10899648" y="0"/>
                    <a:pt x="10998200" y="98552"/>
                    <a:pt x="10998200" y="220091"/>
                  </a:cubicBezTo>
                  <a:lnTo>
                    <a:pt x="10998200" y="8126349"/>
                  </a:lnTo>
                  <a:cubicBezTo>
                    <a:pt x="10998200" y="8247888"/>
                    <a:pt x="10899648" y="8346440"/>
                    <a:pt x="10778109" y="8346440"/>
                  </a:cubicBezTo>
                  <a:lnTo>
                    <a:pt x="220091" y="8346440"/>
                  </a:lnTo>
                  <a:cubicBezTo>
                    <a:pt x="98552" y="8346440"/>
                    <a:pt x="0" y="8247888"/>
                    <a:pt x="0" y="8126349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DCE4F2"/>
              </a:solidFill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1234440" y="3223260"/>
            <a:ext cx="7406640" cy="548640"/>
            <a:chOff x="0" y="0"/>
            <a:chExt cx="9875520" cy="73152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875520" cy="731520"/>
            </a:xfrm>
            <a:custGeom>
              <a:avLst/>
              <a:gdLst/>
              <a:ahLst/>
              <a:cxnLst/>
              <a:rect r="r" b="b" t="t" l="l"/>
              <a:pathLst>
                <a:path h="731520" w="9875520">
                  <a:moveTo>
                    <a:pt x="0" y="0"/>
                  </a:moveTo>
                  <a:lnTo>
                    <a:pt x="9875520" y="0"/>
                  </a:lnTo>
                  <a:lnTo>
                    <a:pt x="987552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13048" r="0" b="-213048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"/>
              <a:ext cx="9875520" cy="7410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879"/>
                </a:lnSpc>
              </a:pPr>
              <a:r>
                <a:rPr lang="en-US" sz="2400" b="true">
                  <a:solidFill>
                    <a:srgbClr val="0A2263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Common Job Titles &amp; Pay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234440" y="3950208"/>
            <a:ext cx="5074920" cy="603504"/>
            <a:chOff x="0" y="0"/>
            <a:chExt cx="6766560" cy="80467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766560" cy="804672"/>
            </a:xfrm>
            <a:custGeom>
              <a:avLst/>
              <a:gdLst/>
              <a:ahLst/>
              <a:cxnLst/>
              <a:rect r="r" b="b" t="t" l="l"/>
              <a:pathLst>
                <a:path h="804672" w="6766560">
                  <a:moveTo>
                    <a:pt x="0" y="0"/>
                  </a:moveTo>
                  <a:lnTo>
                    <a:pt x="6766560" y="0"/>
                  </a:lnTo>
                  <a:lnTo>
                    <a:pt x="6766560" y="804672"/>
                  </a:lnTo>
                  <a:lnTo>
                    <a:pt x="0" y="80467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3851" r="0" b="-113851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6766560" cy="84277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24"/>
                </a:lnSpc>
              </a:pPr>
              <a:r>
                <a:rPr lang="en-US" sz="1770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Inventory Control Clerk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6377940" y="3950208"/>
            <a:ext cx="2468880" cy="603504"/>
            <a:chOff x="0" y="0"/>
            <a:chExt cx="3291840" cy="80467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291840" cy="804672"/>
            </a:xfrm>
            <a:custGeom>
              <a:avLst/>
              <a:gdLst/>
              <a:ahLst/>
              <a:cxnLst/>
              <a:rect r="r" b="b" t="t" l="l"/>
              <a:pathLst>
                <a:path h="804672" w="3291840">
                  <a:moveTo>
                    <a:pt x="0" y="0"/>
                  </a:moveTo>
                  <a:lnTo>
                    <a:pt x="3291840" y="0"/>
                  </a:lnTo>
                  <a:lnTo>
                    <a:pt x="3291840" y="804672"/>
                  </a:lnTo>
                  <a:lnTo>
                    <a:pt x="0" y="80467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9711" r="0" b="-29711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291840" cy="84277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124"/>
                </a:lnSpc>
              </a:pPr>
              <a:r>
                <a:rPr lang="en-US" sz="1770" b="true">
                  <a:solidFill>
                    <a:srgbClr val="00B4D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$17 to $22/hr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24915" y="4544187"/>
            <a:ext cx="7631430" cy="19050"/>
            <a:chOff x="0" y="0"/>
            <a:chExt cx="10175240" cy="254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0175240" cy="25400"/>
            </a:xfrm>
            <a:custGeom>
              <a:avLst/>
              <a:gdLst/>
              <a:ahLst/>
              <a:cxnLst/>
              <a:rect r="r" b="b" t="t" l="l"/>
              <a:pathLst>
                <a:path h="25400" w="10175240">
                  <a:moveTo>
                    <a:pt x="0" y="0"/>
                  </a:moveTo>
                  <a:lnTo>
                    <a:pt x="10175240" y="25400"/>
                  </a:lnTo>
                </a:path>
              </a:pathLst>
            </a:custGeom>
            <a:blipFill>
              <a:blip r:embed="rId3">
                <a:alphaModFix amt="0"/>
              </a:blip>
              <a:stretch>
                <a:fillRect l="0" t="-7755706" r="0" b="-7755706"/>
              </a:stretch>
            </a:blipFill>
            <a:ln w="19050" cap="sq">
              <a:solidFill>
                <a:srgbClr val="EEF3FB"/>
              </a:solidFill>
              <a:prstDash val="solid"/>
              <a:miter/>
            </a:ln>
          </p:spPr>
        </p:sp>
      </p:grpSp>
      <p:grpSp>
        <p:nvGrpSpPr>
          <p:cNvPr name="Group 24" id="24"/>
          <p:cNvGrpSpPr/>
          <p:nvPr/>
        </p:nvGrpSpPr>
        <p:grpSpPr>
          <a:xfrm rot="0">
            <a:off x="1234440" y="4718304"/>
            <a:ext cx="5074920" cy="603504"/>
            <a:chOff x="0" y="0"/>
            <a:chExt cx="6766560" cy="80467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766560" cy="804672"/>
            </a:xfrm>
            <a:custGeom>
              <a:avLst/>
              <a:gdLst/>
              <a:ahLst/>
              <a:cxnLst/>
              <a:rect r="r" b="b" t="t" l="l"/>
              <a:pathLst>
                <a:path h="804672" w="6766560">
                  <a:moveTo>
                    <a:pt x="0" y="0"/>
                  </a:moveTo>
                  <a:lnTo>
                    <a:pt x="6766560" y="0"/>
                  </a:lnTo>
                  <a:lnTo>
                    <a:pt x="6766560" y="804672"/>
                  </a:lnTo>
                  <a:lnTo>
                    <a:pt x="0" y="80467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3851" r="0" b="-113851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6766560" cy="84277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24"/>
                </a:lnSpc>
              </a:pPr>
              <a:r>
                <a:rPr lang="en-US" sz="1770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Inventory Analyst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6377940" y="4718304"/>
            <a:ext cx="2468880" cy="603504"/>
            <a:chOff x="0" y="0"/>
            <a:chExt cx="3291840" cy="80467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291840" cy="804672"/>
            </a:xfrm>
            <a:custGeom>
              <a:avLst/>
              <a:gdLst/>
              <a:ahLst/>
              <a:cxnLst/>
              <a:rect r="r" b="b" t="t" l="l"/>
              <a:pathLst>
                <a:path h="804672" w="3291840">
                  <a:moveTo>
                    <a:pt x="0" y="0"/>
                  </a:moveTo>
                  <a:lnTo>
                    <a:pt x="3291840" y="0"/>
                  </a:lnTo>
                  <a:lnTo>
                    <a:pt x="3291840" y="804672"/>
                  </a:lnTo>
                  <a:lnTo>
                    <a:pt x="0" y="80467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9711" r="0" b="-29711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3291840" cy="84277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124"/>
                </a:lnSpc>
              </a:pPr>
              <a:r>
                <a:rPr lang="en-US" sz="1770" b="true">
                  <a:solidFill>
                    <a:srgbClr val="00B4D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$45K to $65K/yr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224915" y="5312283"/>
            <a:ext cx="7631430" cy="19050"/>
            <a:chOff x="0" y="0"/>
            <a:chExt cx="10175240" cy="254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0175240" cy="25400"/>
            </a:xfrm>
            <a:custGeom>
              <a:avLst/>
              <a:gdLst/>
              <a:ahLst/>
              <a:cxnLst/>
              <a:rect r="r" b="b" t="t" l="l"/>
              <a:pathLst>
                <a:path h="25400" w="10175240">
                  <a:moveTo>
                    <a:pt x="0" y="0"/>
                  </a:moveTo>
                  <a:lnTo>
                    <a:pt x="10175240" y="25400"/>
                  </a:lnTo>
                </a:path>
              </a:pathLst>
            </a:custGeom>
            <a:blipFill>
              <a:blip r:embed="rId3">
                <a:alphaModFix amt="0"/>
              </a:blip>
              <a:stretch>
                <a:fillRect l="0" t="-7755706" r="0" b="-7755706"/>
              </a:stretch>
            </a:blipFill>
            <a:ln w="19050" cap="sq">
              <a:solidFill>
                <a:srgbClr val="EEF3FB"/>
              </a:solidFill>
              <a:prstDash val="solid"/>
              <a:miter/>
            </a:ln>
          </p:spPr>
        </p:sp>
      </p:grpSp>
      <p:grpSp>
        <p:nvGrpSpPr>
          <p:cNvPr name="Group 32" id="32"/>
          <p:cNvGrpSpPr/>
          <p:nvPr/>
        </p:nvGrpSpPr>
        <p:grpSpPr>
          <a:xfrm rot="0">
            <a:off x="1234440" y="5486400"/>
            <a:ext cx="5074920" cy="603504"/>
            <a:chOff x="0" y="0"/>
            <a:chExt cx="6766560" cy="80467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6766560" cy="804672"/>
            </a:xfrm>
            <a:custGeom>
              <a:avLst/>
              <a:gdLst/>
              <a:ahLst/>
              <a:cxnLst/>
              <a:rect r="r" b="b" t="t" l="l"/>
              <a:pathLst>
                <a:path h="804672" w="6766560">
                  <a:moveTo>
                    <a:pt x="0" y="0"/>
                  </a:moveTo>
                  <a:lnTo>
                    <a:pt x="6766560" y="0"/>
                  </a:lnTo>
                  <a:lnTo>
                    <a:pt x="6766560" y="804672"/>
                  </a:lnTo>
                  <a:lnTo>
                    <a:pt x="0" y="80467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3851" r="0" b="-113851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6766560" cy="84277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24"/>
                </a:lnSpc>
              </a:pPr>
              <a:r>
                <a:rPr lang="en-US" sz="1770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Purchasing Assistant / Buyer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6377940" y="5486400"/>
            <a:ext cx="2468880" cy="603504"/>
            <a:chOff x="0" y="0"/>
            <a:chExt cx="3291840" cy="80467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3291840" cy="804672"/>
            </a:xfrm>
            <a:custGeom>
              <a:avLst/>
              <a:gdLst/>
              <a:ahLst/>
              <a:cxnLst/>
              <a:rect r="r" b="b" t="t" l="l"/>
              <a:pathLst>
                <a:path h="804672" w="3291840">
                  <a:moveTo>
                    <a:pt x="0" y="0"/>
                  </a:moveTo>
                  <a:lnTo>
                    <a:pt x="3291840" y="0"/>
                  </a:lnTo>
                  <a:lnTo>
                    <a:pt x="3291840" y="804672"/>
                  </a:lnTo>
                  <a:lnTo>
                    <a:pt x="0" y="80467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9711" r="0" b="-29711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3291840" cy="84277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124"/>
                </a:lnSpc>
              </a:pPr>
              <a:r>
                <a:rPr lang="en-US" sz="1770" b="true">
                  <a:solidFill>
                    <a:srgbClr val="00B4D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$40K to $60K/yr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224915" y="6080379"/>
            <a:ext cx="7631430" cy="19050"/>
            <a:chOff x="0" y="0"/>
            <a:chExt cx="10175240" cy="254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0175240" cy="25400"/>
            </a:xfrm>
            <a:custGeom>
              <a:avLst/>
              <a:gdLst/>
              <a:ahLst/>
              <a:cxnLst/>
              <a:rect r="r" b="b" t="t" l="l"/>
              <a:pathLst>
                <a:path h="25400" w="10175240">
                  <a:moveTo>
                    <a:pt x="0" y="0"/>
                  </a:moveTo>
                  <a:lnTo>
                    <a:pt x="10175240" y="25400"/>
                  </a:lnTo>
                </a:path>
              </a:pathLst>
            </a:custGeom>
            <a:blipFill>
              <a:blip r:embed="rId3">
                <a:alphaModFix amt="0"/>
              </a:blip>
              <a:stretch>
                <a:fillRect l="0" t="-7755706" r="0" b="-7755706"/>
              </a:stretch>
            </a:blipFill>
            <a:ln w="19050" cap="sq">
              <a:solidFill>
                <a:srgbClr val="EEF3FB"/>
              </a:solidFill>
              <a:prstDash val="solid"/>
              <a:miter/>
            </a:ln>
          </p:spPr>
        </p:sp>
      </p:grpSp>
      <p:grpSp>
        <p:nvGrpSpPr>
          <p:cNvPr name="Group 40" id="40"/>
          <p:cNvGrpSpPr/>
          <p:nvPr/>
        </p:nvGrpSpPr>
        <p:grpSpPr>
          <a:xfrm rot="0">
            <a:off x="1234440" y="6254496"/>
            <a:ext cx="5074920" cy="603504"/>
            <a:chOff x="0" y="0"/>
            <a:chExt cx="6766560" cy="804672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6766560" cy="804672"/>
            </a:xfrm>
            <a:custGeom>
              <a:avLst/>
              <a:gdLst/>
              <a:ahLst/>
              <a:cxnLst/>
              <a:rect r="r" b="b" t="t" l="l"/>
              <a:pathLst>
                <a:path h="804672" w="6766560">
                  <a:moveTo>
                    <a:pt x="0" y="0"/>
                  </a:moveTo>
                  <a:lnTo>
                    <a:pt x="6766560" y="0"/>
                  </a:lnTo>
                  <a:lnTo>
                    <a:pt x="6766560" y="804672"/>
                  </a:lnTo>
                  <a:lnTo>
                    <a:pt x="0" y="80467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3851" r="0" b="-113851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6766560" cy="84277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24"/>
                </a:lnSpc>
              </a:pPr>
              <a:r>
                <a:rPr lang="en-US" sz="1770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Logistics Coordinator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6377940" y="6254496"/>
            <a:ext cx="2468880" cy="603504"/>
            <a:chOff x="0" y="0"/>
            <a:chExt cx="3291840" cy="804672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3291840" cy="804672"/>
            </a:xfrm>
            <a:custGeom>
              <a:avLst/>
              <a:gdLst/>
              <a:ahLst/>
              <a:cxnLst/>
              <a:rect r="r" b="b" t="t" l="l"/>
              <a:pathLst>
                <a:path h="804672" w="3291840">
                  <a:moveTo>
                    <a:pt x="0" y="0"/>
                  </a:moveTo>
                  <a:lnTo>
                    <a:pt x="3291840" y="0"/>
                  </a:lnTo>
                  <a:lnTo>
                    <a:pt x="3291840" y="804672"/>
                  </a:lnTo>
                  <a:lnTo>
                    <a:pt x="0" y="80467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9711" r="0" b="-29711"/>
              </a:stretch>
            </a:blip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3291840" cy="84277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124"/>
                </a:lnSpc>
              </a:pPr>
              <a:r>
                <a:rPr lang="en-US" sz="1770" b="true">
                  <a:solidFill>
                    <a:srgbClr val="00B4D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$42K to $62K/yr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224915" y="6848475"/>
            <a:ext cx="7631430" cy="19050"/>
            <a:chOff x="0" y="0"/>
            <a:chExt cx="10175240" cy="254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0175240" cy="25400"/>
            </a:xfrm>
            <a:custGeom>
              <a:avLst/>
              <a:gdLst/>
              <a:ahLst/>
              <a:cxnLst/>
              <a:rect r="r" b="b" t="t" l="l"/>
              <a:pathLst>
                <a:path h="25400" w="10175240">
                  <a:moveTo>
                    <a:pt x="0" y="0"/>
                  </a:moveTo>
                  <a:lnTo>
                    <a:pt x="10175240" y="25400"/>
                  </a:lnTo>
                </a:path>
              </a:pathLst>
            </a:custGeom>
            <a:blipFill>
              <a:blip r:embed="rId3">
                <a:alphaModFix amt="0"/>
              </a:blip>
              <a:stretch>
                <a:fillRect l="0" t="-7755706" r="0" b="-7755706"/>
              </a:stretch>
            </a:blipFill>
            <a:ln w="19050" cap="sq">
              <a:solidFill>
                <a:srgbClr val="EEF3FB"/>
              </a:solidFill>
              <a:prstDash val="solid"/>
              <a:miter/>
            </a:ln>
          </p:spPr>
        </p:sp>
      </p:grpSp>
      <p:grpSp>
        <p:nvGrpSpPr>
          <p:cNvPr name="Group 48" id="48"/>
          <p:cNvGrpSpPr/>
          <p:nvPr/>
        </p:nvGrpSpPr>
        <p:grpSpPr>
          <a:xfrm rot="0">
            <a:off x="1234440" y="7022592"/>
            <a:ext cx="5074920" cy="603504"/>
            <a:chOff x="0" y="0"/>
            <a:chExt cx="6766560" cy="804672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6766560" cy="804672"/>
            </a:xfrm>
            <a:custGeom>
              <a:avLst/>
              <a:gdLst/>
              <a:ahLst/>
              <a:cxnLst/>
              <a:rect r="r" b="b" t="t" l="l"/>
              <a:pathLst>
                <a:path h="804672" w="6766560">
                  <a:moveTo>
                    <a:pt x="0" y="0"/>
                  </a:moveTo>
                  <a:lnTo>
                    <a:pt x="6766560" y="0"/>
                  </a:lnTo>
                  <a:lnTo>
                    <a:pt x="6766560" y="804672"/>
                  </a:lnTo>
                  <a:lnTo>
                    <a:pt x="0" y="80467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3851" r="0" b="-113851"/>
              </a:stretch>
            </a:blip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6766560" cy="84277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24"/>
                </a:lnSpc>
              </a:pPr>
              <a:r>
                <a:rPr lang="en-US" sz="1770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Supply Chain Analyst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6377940" y="7022592"/>
            <a:ext cx="2468880" cy="603504"/>
            <a:chOff x="0" y="0"/>
            <a:chExt cx="3291840" cy="804672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3291840" cy="804672"/>
            </a:xfrm>
            <a:custGeom>
              <a:avLst/>
              <a:gdLst/>
              <a:ahLst/>
              <a:cxnLst/>
              <a:rect r="r" b="b" t="t" l="l"/>
              <a:pathLst>
                <a:path h="804672" w="3291840">
                  <a:moveTo>
                    <a:pt x="0" y="0"/>
                  </a:moveTo>
                  <a:lnTo>
                    <a:pt x="3291840" y="0"/>
                  </a:lnTo>
                  <a:lnTo>
                    <a:pt x="3291840" y="804672"/>
                  </a:lnTo>
                  <a:lnTo>
                    <a:pt x="0" y="80467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9711" r="0" b="-29711"/>
              </a:stretch>
            </a:blip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38100"/>
              <a:ext cx="3291840" cy="84277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124"/>
                </a:lnSpc>
              </a:pPr>
              <a:r>
                <a:rPr lang="en-US" sz="1770" b="true">
                  <a:solidFill>
                    <a:srgbClr val="00B4D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$55K to $80K/yr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1224915" y="7616571"/>
            <a:ext cx="7631430" cy="19050"/>
            <a:chOff x="0" y="0"/>
            <a:chExt cx="10175240" cy="254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10175240" cy="25400"/>
            </a:xfrm>
            <a:custGeom>
              <a:avLst/>
              <a:gdLst/>
              <a:ahLst/>
              <a:cxnLst/>
              <a:rect r="r" b="b" t="t" l="l"/>
              <a:pathLst>
                <a:path h="25400" w="10175240">
                  <a:moveTo>
                    <a:pt x="0" y="0"/>
                  </a:moveTo>
                  <a:lnTo>
                    <a:pt x="10175240" y="25400"/>
                  </a:lnTo>
                </a:path>
              </a:pathLst>
            </a:custGeom>
            <a:blipFill>
              <a:blip r:embed="rId3">
                <a:alphaModFix amt="0"/>
              </a:blip>
              <a:stretch>
                <a:fillRect l="0" t="-7755706" r="0" b="-7755706"/>
              </a:stretch>
            </a:blipFill>
            <a:ln w="19050" cap="sq">
              <a:solidFill>
                <a:srgbClr val="EEF3FB"/>
              </a:solidFill>
              <a:prstDash val="solid"/>
              <a:miter/>
            </a:ln>
          </p:spPr>
        </p:sp>
      </p:grpSp>
      <p:grpSp>
        <p:nvGrpSpPr>
          <p:cNvPr name="Group 56" id="56"/>
          <p:cNvGrpSpPr/>
          <p:nvPr/>
        </p:nvGrpSpPr>
        <p:grpSpPr>
          <a:xfrm rot="0">
            <a:off x="1234440" y="7790688"/>
            <a:ext cx="5074920" cy="603504"/>
            <a:chOff x="0" y="0"/>
            <a:chExt cx="6766560" cy="804672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6766560" cy="804672"/>
            </a:xfrm>
            <a:custGeom>
              <a:avLst/>
              <a:gdLst/>
              <a:ahLst/>
              <a:cxnLst/>
              <a:rect r="r" b="b" t="t" l="l"/>
              <a:pathLst>
                <a:path h="804672" w="6766560">
                  <a:moveTo>
                    <a:pt x="0" y="0"/>
                  </a:moveTo>
                  <a:lnTo>
                    <a:pt x="6766560" y="0"/>
                  </a:lnTo>
                  <a:lnTo>
                    <a:pt x="6766560" y="804672"/>
                  </a:lnTo>
                  <a:lnTo>
                    <a:pt x="0" y="80467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3851" r="0" b="-113851"/>
              </a:stretch>
            </a:blip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38100"/>
              <a:ext cx="6766560" cy="84277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124"/>
                </a:lnSpc>
              </a:pPr>
              <a:r>
                <a:rPr lang="en-US" sz="1770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Supply Chain Manager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6377940" y="7790688"/>
            <a:ext cx="2468880" cy="603504"/>
            <a:chOff x="0" y="0"/>
            <a:chExt cx="3291840" cy="804672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3291840" cy="804672"/>
            </a:xfrm>
            <a:custGeom>
              <a:avLst/>
              <a:gdLst/>
              <a:ahLst/>
              <a:cxnLst/>
              <a:rect r="r" b="b" t="t" l="l"/>
              <a:pathLst>
                <a:path h="804672" w="3291840">
                  <a:moveTo>
                    <a:pt x="0" y="0"/>
                  </a:moveTo>
                  <a:lnTo>
                    <a:pt x="3291840" y="0"/>
                  </a:lnTo>
                  <a:lnTo>
                    <a:pt x="3291840" y="804672"/>
                  </a:lnTo>
                  <a:lnTo>
                    <a:pt x="0" y="80467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9711" r="0" b="-29711"/>
              </a:stretch>
            </a:blip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38100"/>
              <a:ext cx="3291840" cy="84277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124"/>
                </a:lnSpc>
              </a:pPr>
              <a:r>
                <a:rPr lang="en-US" sz="1770" b="true">
                  <a:solidFill>
                    <a:srgbClr val="00B4D8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$75K to $110K/yr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9395460" y="2948940"/>
            <a:ext cx="8023860" cy="6240780"/>
            <a:chOff x="0" y="0"/>
            <a:chExt cx="10698480" cy="832104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10698480" cy="8321040"/>
            </a:xfrm>
            <a:custGeom>
              <a:avLst/>
              <a:gdLst/>
              <a:ahLst/>
              <a:cxnLst/>
              <a:rect r="r" b="b" t="t" l="l"/>
              <a:pathLst>
                <a:path h="8321040" w="10698480">
                  <a:moveTo>
                    <a:pt x="0" y="219456"/>
                  </a:moveTo>
                  <a:cubicBezTo>
                    <a:pt x="0" y="98298"/>
                    <a:pt x="98298" y="0"/>
                    <a:pt x="219456" y="0"/>
                  </a:cubicBezTo>
                  <a:lnTo>
                    <a:pt x="10479024" y="0"/>
                  </a:lnTo>
                  <a:cubicBezTo>
                    <a:pt x="10600182" y="0"/>
                    <a:pt x="10698480" y="98298"/>
                    <a:pt x="10698480" y="219456"/>
                  </a:cubicBezTo>
                  <a:lnTo>
                    <a:pt x="10698480" y="8101584"/>
                  </a:lnTo>
                  <a:cubicBezTo>
                    <a:pt x="10698480" y="8222742"/>
                    <a:pt x="10600182" y="8321040"/>
                    <a:pt x="10479024" y="8321040"/>
                  </a:cubicBezTo>
                  <a:lnTo>
                    <a:pt x="219456" y="8321040"/>
                  </a:lnTo>
                  <a:cubicBezTo>
                    <a:pt x="98298" y="8321040"/>
                    <a:pt x="0" y="8222742"/>
                    <a:pt x="0" y="8101584"/>
                  </a:cubicBezTo>
                  <a:close/>
                </a:path>
              </a:pathLst>
            </a:custGeom>
            <a:solidFill>
              <a:srgbClr val="0A2263"/>
            </a:solidFill>
          </p:spPr>
        </p:sp>
      </p:grpSp>
      <p:grpSp>
        <p:nvGrpSpPr>
          <p:cNvPr name="Group 64" id="64"/>
          <p:cNvGrpSpPr/>
          <p:nvPr/>
        </p:nvGrpSpPr>
        <p:grpSpPr>
          <a:xfrm rot="0">
            <a:off x="9806940" y="3223260"/>
            <a:ext cx="7269480" cy="822960"/>
            <a:chOff x="0" y="0"/>
            <a:chExt cx="9692640" cy="109728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9692640" cy="1097280"/>
            </a:xfrm>
            <a:custGeom>
              <a:avLst/>
              <a:gdLst/>
              <a:ahLst/>
              <a:cxnLst/>
              <a:rect r="r" b="b" t="t" l="l"/>
              <a:pathLst>
                <a:path h="1097280" w="9692640">
                  <a:moveTo>
                    <a:pt x="0" y="0"/>
                  </a:moveTo>
                  <a:lnTo>
                    <a:pt x="9692640" y="0"/>
                  </a:lnTo>
                  <a:lnTo>
                    <a:pt x="969264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2117" r="0" b="-122117"/>
              </a:stretch>
            </a:blipFill>
          </p:spPr>
        </p:sp>
        <p:sp>
          <p:nvSpPr>
            <p:cNvPr name="TextBox 66" id="66"/>
            <p:cNvSpPr txBox="true"/>
            <p:nvPr/>
          </p:nvSpPr>
          <p:spPr>
            <a:xfrm>
              <a:off x="0" y="9525"/>
              <a:ext cx="9692640" cy="108775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699"/>
                </a:lnSpc>
              </a:pPr>
              <a:r>
                <a:rPr lang="en-US" sz="2325" b="true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Certifications That Boost Your Resume</a:t>
              </a: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9806940" y="4320540"/>
            <a:ext cx="548640" cy="548640"/>
            <a:chOff x="0" y="0"/>
            <a:chExt cx="731520" cy="731520"/>
          </a:xfrm>
        </p:grpSpPr>
        <p:sp>
          <p:nvSpPr>
            <p:cNvPr name="Freeform 68" id="68" descr="/home/claude/logistics_ppt/icon_cert_gold.png"/>
            <p:cNvSpPr/>
            <p:nvPr/>
          </p:nvSpPr>
          <p:spPr>
            <a:xfrm flipH="false" flipV="false" rot="0">
              <a:off x="0" y="0"/>
              <a:ext cx="731520" cy="731520"/>
            </a:xfrm>
            <a:custGeom>
              <a:avLst/>
              <a:gdLst/>
              <a:ahLst/>
              <a:cxnLst/>
              <a:rect r="r" b="b" t="t" l="l"/>
              <a:pathLst>
                <a:path h="731520" w="731520">
                  <a:moveTo>
                    <a:pt x="0" y="0"/>
                  </a:moveTo>
                  <a:lnTo>
                    <a:pt x="731520" y="0"/>
                  </a:lnTo>
                  <a:lnTo>
                    <a:pt x="731520" y="731520"/>
                  </a:lnTo>
                  <a:lnTo>
                    <a:pt x="0" y="73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69" id="69"/>
          <p:cNvGrpSpPr/>
          <p:nvPr/>
        </p:nvGrpSpPr>
        <p:grpSpPr>
          <a:xfrm rot="0">
            <a:off x="10561320" y="4251960"/>
            <a:ext cx="6446520" cy="438912"/>
            <a:chOff x="0" y="0"/>
            <a:chExt cx="8595360" cy="585216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8595360" cy="585216"/>
            </a:xfrm>
            <a:custGeom>
              <a:avLst/>
              <a:gdLst/>
              <a:ahLst/>
              <a:cxnLst/>
              <a:rect r="r" b="b" t="t" l="l"/>
              <a:pathLst>
                <a:path h="585216" w="8595360">
                  <a:moveTo>
                    <a:pt x="0" y="0"/>
                  </a:moveTo>
                  <a:lnTo>
                    <a:pt x="8595360" y="0"/>
                  </a:lnTo>
                  <a:lnTo>
                    <a:pt x="859536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36186" r="0" b="-236186"/>
              </a:stretch>
            </a:blipFill>
          </p:spPr>
        </p:sp>
        <p:sp>
          <p:nvSpPr>
            <p:cNvPr name="TextBox 71" id="71"/>
            <p:cNvSpPr txBox="true"/>
            <p:nvPr/>
          </p:nvSpPr>
          <p:spPr>
            <a:xfrm>
              <a:off x="0" y="-38100"/>
              <a:ext cx="859536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30"/>
                </a:lnSpc>
              </a:pPr>
              <a:r>
                <a:rPr lang="en-US" sz="2025" b="true">
                  <a:solidFill>
                    <a:srgbClr val="F4A2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APICS CSCP</a:t>
              </a:r>
            </a:p>
          </p:txBody>
        </p:sp>
      </p:grpSp>
      <p:grpSp>
        <p:nvGrpSpPr>
          <p:cNvPr name="Group 72" id="72"/>
          <p:cNvGrpSpPr/>
          <p:nvPr/>
        </p:nvGrpSpPr>
        <p:grpSpPr>
          <a:xfrm rot="0">
            <a:off x="10561320" y="4690872"/>
            <a:ext cx="6446520" cy="548640"/>
            <a:chOff x="0" y="0"/>
            <a:chExt cx="8595360" cy="731520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8595360" cy="731520"/>
            </a:xfrm>
            <a:custGeom>
              <a:avLst/>
              <a:gdLst/>
              <a:ahLst/>
              <a:cxnLst/>
              <a:rect r="r" b="b" t="t" l="l"/>
              <a:pathLst>
                <a:path h="731520" w="8595360">
                  <a:moveTo>
                    <a:pt x="0" y="0"/>
                  </a:moveTo>
                  <a:lnTo>
                    <a:pt x="8595360" y="0"/>
                  </a:lnTo>
                  <a:lnTo>
                    <a:pt x="859536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78949" r="0" b="-178949"/>
              </a:stretch>
            </a:blipFill>
          </p:spPr>
        </p:sp>
        <p:sp>
          <p:nvSpPr>
            <p:cNvPr name="TextBox 74" id="74"/>
            <p:cNvSpPr txBox="true"/>
            <p:nvPr/>
          </p:nvSpPr>
          <p:spPr>
            <a:xfrm>
              <a:off x="0" y="-28575"/>
              <a:ext cx="8595360" cy="76009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>
                  <a:solidFill>
                    <a:srgbClr val="D7E2F5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Certified Supply Chain Professional</a:t>
              </a:r>
            </a:p>
          </p:txBody>
        </p:sp>
      </p:grpSp>
      <p:grpSp>
        <p:nvGrpSpPr>
          <p:cNvPr name="Group 75" id="75"/>
          <p:cNvGrpSpPr/>
          <p:nvPr/>
        </p:nvGrpSpPr>
        <p:grpSpPr>
          <a:xfrm rot="0">
            <a:off x="9806940" y="5486400"/>
            <a:ext cx="548640" cy="548640"/>
            <a:chOff x="0" y="0"/>
            <a:chExt cx="731520" cy="731520"/>
          </a:xfrm>
        </p:grpSpPr>
        <p:sp>
          <p:nvSpPr>
            <p:cNvPr name="Freeform 76" id="76" descr="/home/claude/logistics_ppt/icon_cert_gold.png"/>
            <p:cNvSpPr/>
            <p:nvPr/>
          </p:nvSpPr>
          <p:spPr>
            <a:xfrm flipH="false" flipV="false" rot="0">
              <a:off x="0" y="0"/>
              <a:ext cx="731520" cy="731520"/>
            </a:xfrm>
            <a:custGeom>
              <a:avLst/>
              <a:gdLst/>
              <a:ahLst/>
              <a:cxnLst/>
              <a:rect r="r" b="b" t="t" l="l"/>
              <a:pathLst>
                <a:path h="731520" w="731520">
                  <a:moveTo>
                    <a:pt x="0" y="0"/>
                  </a:moveTo>
                  <a:lnTo>
                    <a:pt x="731520" y="0"/>
                  </a:lnTo>
                  <a:lnTo>
                    <a:pt x="731520" y="731520"/>
                  </a:lnTo>
                  <a:lnTo>
                    <a:pt x="0" y="73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77" id="77"/>
          <p:cNvGrpSpPr/>
          <p:nvPr/>
        </p:nvGrpSpPr>
        <p:grpSpPr>
          <a:xfrm rot="0">
            <a:off x="10561320" y="5417820"/>
            <a:ext cx="6446520" cy="438912"/>
            <a:chOff x="0" y="0"/>
            <a:chExt cx="8595360" cy="585216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595360" cy="585216"/>
            </a:xfrm>
            <a:custGeom>
              <a:avLst/>
              <a:gdLst/>
              <a:ahLst/>
              <a:cxnLst/>
              <a:rect r="r" b="b" t="t" l="l"/>
              <a:pathLst>
                <a:path h="585216" w="8595360">
                  <a:moveTo>
                    <a:pt x="0" y="0"/>
                  </a:moveTo>
                  <a:lnTo>
                    <a:pt x="8595360" y="0"/>
                  </a:lnTo>
                  <a:lnTo>
                    <a:pt x="859536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36186" r="0" b="-236186"/>
              </a:stretch>
            </a:blipFill>
          </p:spPr>
        </p:sp>
        <p:sp>
          <p:nvSpPr>
            <p:cNvPr name="TextBox 79" id="79"/>
            <p:cNvSpPr txBox="true"/>
            <p:nvPr/>
          </p:nvSpPr>
          <p:spPr>
            <a:xfrm>
              <a:off x="0" y="-38100"/>
              <a:ext cx="859536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30"/>
                </a:lnSpc>
              </a:pPr>
              <a:r>
                <a:rPr lang="en-US" sz="2025" b="true">
                  <a:solidFill>
                    <a:srgbClr val="F4A2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APICS CPIM</a:t>
              </a: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10561320" y="5856732"/>
            <a:ext cx="6446520" cy="548640"/>
            <a:chOff x="0" y="0"/>
            <a:chExt cx="8595360" cy="731520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8595360" cy="731520"/>
            </a:xfrm>
            <a:custGeom>
              <a:avLst/>
              <a:gdLst/>
              <a:ahLst/>
              <a:cxnLst/>
              <a:rect r="r" b="b" t="t" l="l"/>
              <a:pathLst>
                <a:path h="731520" w="8595360">
                  <a:moveTo>
                    <a:pt x="0" y="0"/>
                  </a:moveTo>
                  <a:lnTo>
                    <a:pt x="8595360" y="0"/>
                  </a:lnTo>
                  <a:lnTo>
                    <a:pt x="859536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78949" r="0" b="-178949"/>
              </a:stretch>
            </a:blipFill>
          </p:spPr>
        </p:sp>
        <p:sp>
          <p:nvSpPr>
            <p:cNvPr name="TextBox 82" id="82"/>
            <p:cNvSpPr txBox="true"/>
            <p:nvPr/>
          </p:nvSpPr>
          <p:spPr>
            <a:xfrm>
              <a:off x="0" y="-28575"/>
              <a:ext cx="8595360" cy="76009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>
                  <a:solidFill>
                    <a:srgbClr val="D7E2F5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Certified in Planning &amp; Inventory Mgmt</a:t>
              </a: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9806940" y="6652260"/>
            <a:ext cx="548640" cy="548640"/>
            <a:chOff x="0" y="0"/>
            <a:chExt cx="731520" cy="731520"/>
          </a:xfrm>
        </p:grpSpPr>
        <p:sp>
          <p:nvSpPr>
            <p:cNvPr name="Freeform 84" id="84" descr="/home/claude/logistics_ppt/icon_cert_gold.png"/>
            <p:cNvSpPr/>
            <p:nvPr/>
          </p:nvSpPr>
          <p:spPr>
            <a:xfrm flipH="false" flipV="false" rot="0">
              <a:off x="0" y="0"/>
              <a:ext cx="731520" cy="731520"/>
            </a:xfrm>
            <a:custGeom>
              <a:avLst/>
              <a:gdLst/>
              <a:ahLst/>
              <a:cxnLst/>
              <a:rect r="r" b="b" t="t" l="l"/>
              <a:pathLst>
                <a:path h="731520" w="731520">
                  <a:moveTo>
                    <a:pt x="0" y="0"/>
                  </a:moveTo>
                  <a:lnTo>
                    <a:pt x="731520" y="0"/>
                  </a:lnTo>
                  <a:lnTo>
                    <a:pt x="731520" y="731520"/>
                  </a:lnTo>
                  <a:lnTo>
                    <a:pt x="0" y="73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85" id="85"/>
          <p:cNvGrpSpPr/>
          <p:nvPr/>
        </p:nvGrpSpPr>
        <p:grpSpPr>
          <a:xfrm rot="0">
            <a:off x="10561320" y="6583680"/>
            <a:ext cx="6446520" cy="438912"/>
            <a:chOff x="0" y="0"/>
            <a:chExt cx="8595360" cy="585216"/>
          </a:xfrm>
        </p:grpSpPr>
        <p:sp>
          <p:nvSpPr>
            <p:cNvPr name="Freeform 86" id="86"/>
            <p:cNvSpPr/>
            <p:nvPr/>
          </p:nvSpPr>
          <p:spPr>
            <a:xfrm flipH="false" flipV="false" rot="0">
              <a:off x="0" y="0"/>
              <a:ext cx="8595360" cy="585216"/>
            </a:xfrm>
            <a:custGeom>
              <a:avLst/>
              <a:gdLst/>
              <a:ahLst/>
              <a:cxnLst/>
              <a:rect r="r" b="b" t="t" l="l"/>
              <a:pathLst>
                <a:path h="585216" w="8595360">
                  <a:moveTo>
                    <a:pt x="0" y="0"/>
                  </a:moveTo>
                  <a:lnTo>
                    <a:pt x="8595360" y="0"/>
                  </a:lnTo>
                  <a:lnTo>
                    <a:pt x="8595360" y="585216"/>
                  </a:lnTo>
                  <a:lnTo>
                    <a:pt x="0" y="58521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36186" r="0" b="-236186"/>
              </a:stretch>
            </a:blipFill>
          </p:spPr>
        </p:sp>
        <p:sp>
          <p:nvSpPr>
            <p:cNvPr name="TextBox 87" id="87"/>
            <p:cNvSpPr txBox="true"/>
            <p:nvPr/>
          </p:nvSpPr>
          <p:spPr>
            <a:xfrm>
              <a:off x="0" y="-38100"/>
              <a:ext cx="8595360" cy="62331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430"/>
                </a:lnSpc>
              </a:pPr>
              <a:r>
                <a:rPr lang="en-US" sz="2025" b="true">
                  <a:solidFill>
                    <a:srgbClr val="F4A2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Google Career Certificate</a:t>
              </a:r>
            </a:p>
          </p:txBody>
        </p:sp>
      </p:grpSp>
      <p:grpSp>
        <p:nvGrpSpPr>
          <p:cNvPr name="Group 88" id="88"/>
          <p:cNvGrpSpPr/>
          <p:nvPr/>
        </p:nvGrpSpPr>
        <p:grpSpPr>
          <a:xfrm rot="0">
            <a:off x="10561320" y="7022592"/>
            <a:ext cx="6446520" cy="548640"/>
            <a:chOff x="0" y="0"/>
            <a:chExt cx="8595360" cy="731520"/>
          </a:xfrm>
        </p:grpSpPr>
        <p:sp>
          <p:nvSpPr>
            <p:cNvPr name="Freeform 89" id="89"/>
            <p:cNvSpPr/>
            <p:nvPr/>
          </p:nvSpPr>
          <p:spPr>
            <a:xfrm flipH="false" flipV="false" rot="0">
              <a:off x="0" y="0"/>
              <a:ext cx="8595360" cy="731520"/>
            </a:xfrm>
            <a:custGeom>
              <a:avLst/>
              <a:gdLst/>
              <a:ahLst/>
              <a:cxnLst/>
              <a:rect r="r" b="b" t="t" l="l"/>
              <a:pathLst>
                <a:path h="731520" w="8595360">
                  <a:moveTo>
                    <a:pt x="0" y="0"/>
                  </a:moveTo>
                  <a:lnTo>
                    <a:pt x="8595360" y="0"/>
                  </a:lnTo>
                  <a:lnTo>
                    <a:pt x="859536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78949" r="0" b="-178949"/>
              </a:stretch>
            </a:blipFill>
          </p:spPr>
        </p:sp>
        <p:sp>
          <p:nvSpPr>
            <p:cNvPr name="TextBox 90" id="90"/>
            <p:cNvSpPr txBox="true"/>
            <p:nvPr/>
          </p:nvSpPr>
          <p:spPr>
            <a:xfrm>
              <a:off x="0" y="-28575"/>
              <a:ext cx="8595360" cy="76009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980"/>
                </a:lnSpc>
              </a:pPr>
              <a:r>
                <a:rPr lang="en-US" sz="1650">
                  <a:solidFill>
                    <a:srgbClr val="D7E2F5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Supply Chain: online, often free or low-cost</a:t>
              </a:r>
            </a:p>
          </p:txBody>
        </p:sp>
      </p:grpSp>
      <p:grpSp>
        <p:nvGrpSpPr>
          <p:cNvPr name="Group 91" id="91"/>
          <p:cNvGrpSpPr/>
          <p:nvPr/>
        </p:nvGrpSpPr>
        <p:grpSpPr>
          <a:xfrm rot="0">
            <a:off x="9806940" y="8229600"/>
            <a:ext cx="7269480" cy="822960"/>
            <a:chOff x="0" y="0"/>
            <a:chExt cx="9692640" cy="1097280"/>
          </a:xfrm>
        </p:grpSpPr>
        <p:sp>
          <p:nvSpPr>
            <p:cNvPr name="Freeform 92" id="92"/>
            <p:cNvSpPr/>
            <p:nvPr/>
          </p:nvSpPr>
          <p:spPr>
            <a:xfrm flipH="false" flipV="false" rot="0">
              <a:off x="0" y="0"/>
              <a:ext cx="9692640" cy="1097280"/>
            </a:xfrm>
            <a:custGeom>
              <a:avLst/>
              <a:gdLst/>
              <a:ahLst/>
              <a:cxnLst/>
              <a:rect r="r" b="b" t="t" l="l"/>
              <a:pathLst>
                <a:path h="1097280" w="9692640">
                  <a:moveTo>
                    <a:pt x="0" y="0"/>
                  </a:moveTo>
                  <a:lnTo>
                    <a:pt x="9692640" y="0"/>
                  </a:lnTo>
                  <a:lnTo>
                    <a:pt x="969264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22117" r="0" b="-122117"/>
              </a:stretch>
            </a:blipFill>
          </p:spPr>
        </p:sp>
        <p:sp>
          <p:nvSpPr>
            <p:cNvPr name="TextBox 93" id="93"/>
            <p:cNvSpPr txBox="true"/>
            <p:nvPr/>
          </p:nvSpPr>
          <p:spPr>
            <a:xfrm>
              <a:off x="0" y="-38100"/>
              <a:ext cx="9692640" cy="11353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800"/>
                </a:lnSpc>
              </a:pPr>
              <a:r>
                <a:rPr lang="en-US" sz="1500" i="true">
                  <a:solidFill>
                    <a:srgbClr val="AFC3E8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Growth path: Warehouse Associate → Inventory Clerk → Inventory Analyst → Supply Chain Coordinator → Manager</a:t>
              </a:r>
            </a:p>
          </p:txBody>
        </p:sp>
      </p:grpSp>
      <p:grpSp>
        <p:nvGrpSpPr>
          <p:cNvPr name="Group 94" id="94"/>
          <p:cNvGrpSpPr/>
          <p:nvPr/>
        </p:nvGrpSpPr>
        <p:grpSpPr>
          <a:xfrm rot="0">
            <a:off x="685800" y="9710928"/>
            <a:ext cx="9601200" cy="411480"/>
            <a:chOff x="0" y="0"/>
            <a:chExt cx="12801600" cy="548640"/>
          </a:xfrm>
        </p:grpSpPr>
        <p:sp>
          <p:nvSpPr>
            <p:cNvPr name="Freeform 95" id="95"/>
            <p:cNvSpPr/>
            <p:nvPr/>
          </p:nvSpPr>
          <p:spPr>
            <a:xfrm flipH="false" flipV="false" rot="0">
              <a:off x="0" y="0"/>
              <a:ext cx="12801600" cy="548640"/>
            </a:xfrm>
            <a:custGeom>
              <a:avLst/>
              <a:gdLst/>
              <a:ahLst/>
              <a:cxnLst/>
              <a:rect r="r" b="b" t="t" l="l"/>
              <a:pathLst>
                <a:path h="548640" w="12801600">
                  <a:moveTo>
                    <a:pt x="0" y="0"/>
                  </a:moveTo>
                  <a:lnTo>
                    <a:pt x="12801600" y="0"/>
                  </a:lnTo>
                  <a:lnTo>
                    <a:pt x="128016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404650" r="0" b="-404650"/>
              </a:stretch>
            </a:blipFill>
          </p:spPr>
        </p:sp>
        <p:sp>
          <p:nvSpPr>
            <p:cNvPr name="TextBox 96" id="96"/>
            <p:cNvSpPr txBox="true"/>
            <p:nvPr/>
          </p:nvSpPr>
          <p:spPr>
            <a:xfrm>
              <a:off x="0" y="-28575"/>
              <a:ext cx="128016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Blueprint30  ·  Intro to Logistics Careers</a:t>
              </a:r>
            </a:p>
          </p:txBody>
        </p:sp>
      </p:grpSp>
      <p:grpSp>
        <p:nvGrpSpPr>
          <p:cNvPr name="Group 97" id="97"/>
          <p:cNvGrpSpPr/>
          <p:nvPr/>
        </p:nvGrpSpPr>
        <p:grpSpPr>
          <a:xfrm rot="0">
            <a:off x="16915943" y="9710928"/>
            <a:ext cx="685800" cy="411480"/>
            <a:chOff x="0" y="0"/>
            <a:chExt cx="914400" cy="548640"/>
          </a:xfrm>
        </p:grpSpPr>
        <p:sp>
          <p:nvSpPr>
            <p:cNvPr name="Freeform 98" id="98"/>
            <p:cNvSpPr/>
            <p:nvPr/>
          </p:nvSpPr>
          <p:spPr>
            <a:xfrm flipH="false" flipV="false" rot="0">
              <a:off x="0" y="0"/>
              <a:ext cx="914400" cy="548640"/>
            </a:xfrm>
            <a:custGeom>
              <a:avLst/>
              <a:gdLst/>
              <a:ahLst/>
              <a:cxnLst/>
              <a:rect r="r" b="b" t="t" l="l"/>
              <a:pathLst>
                <a:path h="54864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26982" t="0" r="-26982" b="0"/>
              </a:stretch>
            </a:blipFill>
          </p:spPr>
        </p:sp>
        <p:sp>
          <p:nvSpPr>
            <p:cNvPr name="TextBox 99" id="99"/>
            <p:cNvSpPr txBox="true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8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156180" y="658368"/>
            <a:ext cx="1989734" cy="438912"/>
            <a:chOff x="0" y="0"/>
            <a:chExt cx="2652979" cy="585216"/>
          </a:xfrm>
        </p:grpSpPr>
        <p:sp>
          <p:nvSpPr>
            <p:cNvPr name="Freeform 3" id="3" descr="/home/claude/logistics_ppt/logo.png"/>
            <p:cNvSpPr/>
            <p:nvPr/>
          </p:nvSpPr>
          <p:spPr>
            <a:xfrm flipH="false" flipV="false" rot="0">
              <a:off x="0" y="0"/>
              <a:ext cx="2653030" cy="585216"/>
            </a:xfrm>
            <a:custGeom>
              <a:avLst/>
              <a:gdLst/>
              <a:ahLst/>
              <a:cxnLst/>
              <a:rect r="r" b="b" t="t" l="l"/>
              <a:pathLst>
                <a:path h="585216" w="2653030">
                  <a:moveTo>
                    <a:pt x="0" y="0"/>
                  </a:moveTo>
                  <a:lnTo>
                    <a:pt x="2653030" y="0"/>
                  </a:lnTo>
                  <a:lnTo>
                    <a:pt x="2653030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1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822960" y="617220"/>
            <a:ext cx="10972800" cy="480060"/>
            <a:chOff x="0" y="0"/>
            <a:chExt cx="14630400" cy="6400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4630400" cy="640080"/>
            </a:xfrm>
            <a:custGeom>
              <a:avLst/>
              <a:gdLst/>
              <a:ahLst/>
              <a:cxnLst/>
              <a:rect r="r" b="b" t="t" l="l"/>
              <a:pathLst>
                <a:path h="640080" w="14630400">
                  <a:moveTo>
                    <a:pt x="0" y="0"/>
                  </a:moveTo>
                  <a:lnTo>
                    <a:pt x="14630400" y="0"/>
                  </a:lnTo>
                  <a:lnTo>
                    <a:pt x="146304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395372" r="0" b="-395372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4630400" cy="67818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b="true" sz="1875" spc="300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REQUIREMENTS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822960" y="1097280"/>
            <a:ext cx="15087600" cy="960120"/>
            <a:chOff x="0" y="0"/>
            <a:chExt cx="20116800" cy="128016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16800" cy="1280160"/>
            </a:xfrm>
            <a:custGeom>
              <a:avLst/>
              <a:gdLst/>
              <a:ahLst/>
              <a:cxnLst/>
              <a:rect r="r" b="b" t="t" l="l"/>
              <a:pathLst>
                <a:path h="1280160" w="20116800">
                  <a:moveTo>
                    <a:pt x="0" y="0"/>
                  </a:moveTo>
                  <a:lnTo>
                    <a:pt x="20116800" y="0"/>
                  </a:lnTo>
                  <a:lnTo>
                    <a:pt x="2011680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56193" r="0" b="-256193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>
              <a:off x="0" y="-9525"/>
              <a:ext cx="20116800" cy="128968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220"/>
                </a:lnSpc>
              </a:pPr>
              <a:r>
                <a:rPr lang="en-US" sz="4350" b="true">
                  <a:solidFill>
                    <a:srgbClr val="1A1F2E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Education &amp; Requirements at a Glance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822960" y="2400300"/>
            <a:ext cx="16596360" cy="754380"/>
            <a:chOff x="0" y="0"/>
            <a:chExt cx="22128480" cy="100584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2128480" cy="1005840"/>
            </a:xfrm>
            <a:custGeom>
              <a:avLst/>
              <a:gdLst/>
              <a:ahLst/>
              <a:cxnLst/>
              <a:rect r="r" b="b" t="t" l="l"/>
              <a:pathLst>
                <a:path h="1005840" w="22128480">
                  <a:moveTo>
                    <a:pt x="0" y="146304"/>
                  </a:moveTo>
                  <a:cubicBezTo>
                    <a:pt x="0" y="65532"/>
                    <a:pt x="65532" y="0"/>
                    <a:pt x="146304" y="0"/>
                  </a:cubicBezTo>
                  <a:lnTo>
                    <a:pt x="21982176" y="0"/>
                  </a:lnTo>
                  <a:cubicBezTo>
                    <a:pt x="22062948" y="0"/>
                    <a:pt x="22128480" y="65532"/>
                    <a:pt x="22128480" y="146304"/>
                  </a:cubicBezTo>
                  <a:lnTo>
                    <a:pt x="22128480" y="859536"/>
                  </a:lnTo>
                  <a:cubicBezTo>
                    <a:pt x="22128480" y="940308"/>
                    <a:pt x="22062948" y="1005840"/>
                    <a:pt x="21982176" y="1005840"/>
                  </a:cubicBezTo>
                  <a:lnTo>
                    <a:pt x="146304" y="1005840"/>
                  </a:lnTo>
                  <a:cubicBezTo>
                    <a:pt x="65532" y="1005840"/>
                    <a:pt x="0" y="940308"/>
                    <a:pt x="0" y="859536"/>
                  </a:cubicBezTo>
                  <a:close/>
                </a:path>
              </a:pathLst>
            </a:custGeom>
            <a:solidFill>
              <a:srgbClr val="0A2263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28700" y="2400300"/>
            <a:ext cx="5143500" cy="754380"/>
            <a:chOff x="0" y="0"/>
            <a:chExt cx="6858000" cy="10058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858000" cy="1005840"/>
            </a:xfrm>
            <a:custGeom>
              <a:avLst/>
              <a:gdLst/>
              <a:ahLst/>
              <a:cxnLst/>
              <a:rect r="r" b="b" t="t" l="l"/>
              <a:pathLst>
                <a:path h="1005840" w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82852" r="0" b="-8285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6858000" cy="105346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Career Path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6515100" y="2400300"/>
            <a:ext cx="4732020" cy="754380"/>
            <a:chOff x="0" y="0"/>
            <a:chExt cx="6309360" cy="10058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09360" cy="1005840"/>
            </a:xfrm>
            <a:custGeom>
              <a:avLst/>
              <a:gdLst/>
              <a:ahLst/>
              <a:cxnLst/>
              <a:rect r="r" b="b" t="t" l="l"/>
              <a:pathLst>
                <a:path h="1005840" w="6309360">
                  <a:moveTo>
                    <a:pt x="0" y="0"/>
                  </a:moveTo>
                  <a:lnTo>
                    <a:pt x="6309360" y="0"/>
                  </a:lnTo>
                  <a:lnTo>
                    <a:pt x="630936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72224" r="0" b="-72224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6309360" cy="105346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Typical Education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1590020" y="2400300"/>
            <a:ext cx="5829300" cy="754380"/>
            <a:chOff x="0" y="0"/>
            <a:chExt cx="7772400" cy="100584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772400" cy="1005840"/>
            </a:xfrm>
            <a:custGeom>
              <a:avLst/>
              <a:gdLst/>
              <a:ahLst/>
              <a:cxnLst/>
              <a:rect r="r" b="b" t="t" l="l"/>
              <a:pathLst>
                <a:path h="1005840" w="7772400">
                  <a:moveTo>
                    <a:pt x="0" y="0"/>
                  </a:moveTo>
                  <a:lnTo>
                    <a:pt x="7772400" y="0"/>
                  </a:lnTo>
                  <a:lnTo>
                    <a:pt x="777240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100566" r="0" b="-100566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7772400" cy="105346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340"/>
                </a:lnSpc>
              </a:pPr>
              <a:r>
                <a:rPr lang="en-US" sz="195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Path to Entry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822960" y="3154680"/>
            <a:ext cx="16596360" cy="1371600"/>
            <a:chOff x="0" y="0"/>
            <a:chExt cx="22128480" cy="1828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2128480" cy="1828800"/>
            </a:xfrm>
            <a:custGeom>
              <a:avLst/>
              <a:gdLst/>
              <a:ahLst/>
              <a:cxnLst/>
              <a:rect r="r" b="b" t="t" l="l"/>
              <a:pathLst>
                <a:path h="1828800" w="22128480">
                  <a:moveTo>
                    <a:pt x="0" y="0"/>
                  </a:moveTo>
                  <a:lnTo>
                    <a:pt x="22128480" y="0"/>
                  </a:lnTo>
                  <a:lnTo>
                    <a:pt x="22128480" y="1828800"/>
                  </a:lnTo>
                  <a:lnTo>
                    <a:pt x="0" y="1828800"/>
                  </a:lnTo>
                  <a:close/>
                </a:path>
              </a:pathLst>
            </a:custGeom>
            <a:solidFill>
              <a:srgbClr val="F7F9FC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028700" y="3154680"/>
            <a:ext cx="4937760" cy="1371600"/>
            <a:chOff x="0" y="0"/>
            <a:chExt cx="6583680" cy="1828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583680" cy="1828800"/>
            </a:xfrm>
            <a:custGeom>
              <a:avLst/>
              <a:gdLst/>
              <a:ahLst/>
              <a:cxnLst/>
              <a:rect r="r" b="b" t="t" l="l"/>
              <a:pathLst>
                <a:path h="1828800" w="6583680">
                  <a:moveTo>
                    <a:pt x="0" y="0"/>
                  </a:moveTo>
                  <a:lnTo>
                    <a:pt x="6583680" y="0"/>
                  </a:lnTo>
                  <a:lnTo>
                    <a:pt x="658368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0146" r="0" b="-20146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6583680" cy="18669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 b="true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Warehouse &amp; Fulfillment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515100" y="3154680"/>
            <a:ext cx="4526280" cy="1371600"/>
            <a:chOff x="0" y="0"/>
            <a:chExt cx="6035040" cy="1828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035040" cy="1828800"/>
            </a:xfrm>
            <a:custGeom>
              <a:avLst/>
              <a:gdLst/>
              <a:ahLst/>
              <a:cxnLst/>
              <a:rect r="r" b="b" t="t" l="l"/>
              <a:pathLst>
                <a:path h="1828800" w="6035040">
                  <a:moveTo>
                    <a:pt x="0" y="0"/>
                  </a:moveTo>
                  <a:lnTo>
                    <a:pt x="6035040" y="0"/>
                  </a:lnTo>
                  <a:lnTo>
                    <a:pt x="603504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14300" r="0" b="-14300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6035040" cy="18669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No degree required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1590020" y="3154680"/>
            <a:ext cx="5623560" cy="1371600"/>
            <a:chOff x="0" y="0"/>
            <a:chExt cx="7498080" cy="1828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7498080" cy="1828800"/>
            </a:xfrm>
            <a:custGeom>
              <a:avLst/>
              <a:gdLst/>
              <a:ahLst/>
              <a:cxnLst/>
              <a:rect r="r" b="b" t="t" l="l"/>
              <a:pathLst>
                <a:path h="1828800" w="7498080">
                  <a:moveTo>
                    <a:pt x="0" y="0"/>
                  </a:moveTo>
                  <a:lnTo>
                    <a:pt x="7498080" y="0"/>
                  </a:lnTo>
                  <a:lnTo>
                    <a:pt x="749808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9888" r="0" b="-29888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7498080" cy="18669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On-the-job training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22960" y="4526280"/>
            <a:ext cx="16596360" cy="1371600"/>
            <a:chOff x="0" y="0"/>
            <a:chExt cx="22128480" cy="1828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2128480" cy="1828800"/>
            </a:xfrm>
            <a:custGeom>
              <a:avLst/>
              <a:gdLst/>
              <a:ahLst/>
              <a:cxnLst/>
              <a:rect r="r" b="b" t="t" l="l"/>
              <a:pathLst>
                <a:path h="1828800" w="22128480">
                  <a:moveTo>
                    <a:pt x="0" y="0"/>
                  </a:moveTo>
                  <a:lnTo>
                    <a:pt x="22128480" y="0"/>
                  </a:lnTo>
                  <a:lnTo>
                    <a:pt x="22128480" y="1828800"/>
                  </a:lnTo>
                  <a:lnTo>
                    <a:pt x="0" y="1828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028700" y="4526280"/>
            <a:ext cx="4937760" cy="1371600"/>
            <a:chOff x="0" y="0"/>
            <a:chExt cx="6583680" cy="1828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583680" cy="1828800"/>
            </a:xfrm>
            <a:custGeom>
              <a:avLst/>
              <a:gdLst/>
              <a:ahLst/>
              <a:cxnLst/>
              <a:rect r="r" b="b" t="t" l="l"/>
              <a:pathLst>
                <a:path h="1828800" w="6583680">
                  <a:moveTo>
                    <a:pt x="0" y="0"/>
                  </a:moveTo>
                  <a:lnTo>
                    <a:pt x="6583680" y="0"/>
                  </a:lnTo>
                  <a:lnTo>
                    <a:pt x="658368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0146" r="0" b="-20146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6583680" cy="18669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 b="true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Freight Coordinator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6515100" y="4526280"/>
            <a:ext cx="4526280" cy="1371600"/>
            <a:chOff x="0" y="0"/>
            <a:chExt cx="6035040" cy="1828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035040" cy="1828800"/>
            </a:xfrm>
            <a:custGeom>
              <a:avLst/>
              <a:gdLst/>
              <a:ahLst/>
              <a:cxnLst/>
              <a:rect r="r" b="b" t="t" l="l"/>
              <a:pathLst>
                <a:path h="1828800" w="6035040">
                  <a:moveTo>
                    <a:pt x="0" y="0"/>
                  </a:moveTo>
                  <a:lnTo>
                    <a:pt x="6035040" y="0"/>
                  </a:lnTo>
                  <a:lnTo>
                    <a:pt x="603504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14300" r="0" b="-14300"/>
              </a:stretch>
            </a:blip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6035040" cy="18669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HS diploma / GED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1590020" y="4526280"/>
            <a:ext cx="5623560" cy="1371600"/>
            <a:chOff x="0" y="0"/>
            <a:chExt cx="7498080" cy="18288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7498080" cy="1828800"/>
            </a:xfrm>
            <a:custGeom>
              <a:avLst/>
              <a:gdLst/>
              <a:ahLst/>
              <a:cxnLst/>
              <a:rect r="r" b="b" t="t" l="l"/>
              <a:pathLst>
                <a:path h="1828800" w="7498080">
                  <a:moveTo>
                    <a:pt x="0" y="0"/>
                  </a:moveTo>
                  <a:lnTo>
                    <a:pt x="7498080" y="0"/>
                  </a:lnTo>
                  <a:lnTo>
                    <a:pt x="749808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9888" r="0" b="-29888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7498080" cy="18669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On-the-job or certificate training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822960" y="5897880"/>
            <a:ext cx="16596360" cy="1371600"/>
            <a:chOff x="0" y="0"/>
            <a:chExt cx="22128480" cy="18288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2128480" cy="1828800"/>
            </a:xfrm>
            <a:custGeom>
              <a:avLst/>
              <a:gdLst/>
              <a:ahLst/>
              <a:cxnLst/>
              <a:rect r="r" b="b" t="t" l="l"/>
              <a:pathLst>
                <a:path h="1828800" w="22128480">
                  <a:moveTo>
                    <a:pt x="0" y="0"/>
                  </a:moveTo>
                  <a:lnTo>
                    <a:pt x="22128480" y="0"/>
                  </a:lnTo>
                  <a:lnTo>
                    <a:pt x="22128480" y="1828800"/>
                  </a:lnTo>
                  <a:lnTo>
                    <a:pt x="0" y="1828800"/>
                  </a:lnTo>
                  <a:close/>
                </a:path>
              </a:pathLst>
            </a:custGeom>
            <a:solidFill>
              <a:srgbClr val="F7F9FC"/>
            </a:solid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1028700" y="5897880"/>
            <a:ext cx="4937760" cy="1371600"/>
            <a:chOff x="0" y="0"/>
            <a:chExt cx="6583680" cy="182880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6583680" cy="1828800"/>
            </a:xfrm>
            <a:custGeom>
              <a:avLst/>
              <a:gdLst/>
              <a:ahLst/>
              <a:cxnLst/>
              <a:rect r="r" b="b" t="t" l="l"/>
              <a:pathLst>
                <a:path h="1828800" w="6583680">
                  <a:moveTo>
                    <a:pt x="0" y="0"/>
                  </a:moveTo>
                  <a:lnTo>
                    <a:pt x="6583680" y="0"/>
                  </a:lnTo>
                  <a:lnTo>
                    <a:pt x="658368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0146" r="0" b="-20146"/>
              </a:stretch>
            </a:blip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38100"/>
              <a:ext cx="6583680" cy="18669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 b="true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Supply Chain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6515100" y="5897880"/>
            <a:ext cx="4526280" cy="1371600"/>
            <a:chOff x="0" y="0"/>
            <a:chExt cx="6035040" cy="18288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6035040" cy="1828800"/>
            </a:xfrm>
            <a:custGeom>
              <a:avLst/>
              <a:gdLst/>
              <a:ahLst/>
              <a:cxnLst/>
              <a:rect r="r" b="b" t="t" l="l"/>
              <a:pathLst>
                <a:path h="1828800" w="6035040">
                  <a:moveTo>
                    <a:pt x="0" y="0"/>
                  </a:moveTo>
                  <a:lnTo>
                    <a:pt x="6035040" y="0"/>
                  </a:lnTo>
                  <a:lnTo>
                    <a:pt x="603504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14300" r="0" b="-14300"/>
              </a:stretch>
            </a:blip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6035040" cy="18669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Associate's/Bachelor's preferred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11590020" y="5897880"/>
            <a:ext cx="5623560" cy="1371600"/>
            <a:chOff x="0" y="0"/>
            <a:chExt cx="7498080" cy="182880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7498080" cy="1828800"/>
            </a:xfrm>
            <a:custGeom>
              <a:avLst/>
              <a:gdLst/>
              <a:ahLst/>
              <a:cxnLst/>
              <a:rect r="r" b="b" t="t" l="l"/>
              <a:pathLst>
                <a:path h="1828800" w="7498080">
                  <a:moveTo>
                    <a:pt x="0" y="0"/>
                  </a:moveTo>
                  <a:lnTo>
                    <a:pt x="7498080" y="0"/>
                  </a:lnTo>
                  <a:lnTo>
                    <a:pt x="749808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9888" r="0" b="-29888"/>
              </a:stretch>
            </a:blip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38100"/>
              <a:ext cx="7498080" cy="18669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Entry-level roles still available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822960" y="7269480"/>
            <a:ext cx="16596360" cy="1371600"/>
            <a:chOff x="0" y="0"/>
            <a:chExt cx="22128480" cy="18288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22128480" cy="1828800"/>
            </a:xfrm>
            <a:custGeom>
              <a:avLst/>
              <a:gdLst/>
              <a:ahLst/>
              <a:cxnLst/>
              <a:rect r="r" b="b" t="t" l="l"/>
              <a:pathLst>
                <a:path h="1828800" w="22128480">
                  <a:moveTo>
                    <a:pt x="0" y="0"/>
                  </a:moveTo>
                  <a:lnTo>
                    <a:pt x="22128480" y="0"/>
                  </a:lnTo>
                  <a:lnTo>
                    <a:pt x="22128480" y="1828800"/>
                  </a:lnTo>
                  <a:lnTo>
                    <a:pt x="0" y="1828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6" id="56"/>
          <p:cNvGrpSpPr/>
          <p:nvPr/>
        </p:nvGrpSpPr>
        <p:grpSpPr>
          <a:xfrm rot="0">
            <a:off x="1028700" y="7269480"/>
            <a:ext cx="4937760" cy="1371600"/>
            <a:chOff x="0" y="0"/>
            <a:chExt cx="6583680" cy="18288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6583680" cy="1828800"/>
            </a:xfrm>
            <a:custGeom>
              <a:avLst/>
              <a:gdLst/>
              <a:ahLst/>
              <a:cxnLst/>
              <a:rect r="r" b="b" t="t" l="l"/>
              <a:pathLst>
                <a:path h="1828800" w="6583680">
                  <a:moveTo>
                    <a:pt x="0" y="0"/>
                  </a:moveTo>
                  <a:lnTo>
                    <a:pt x="6583680" y="0"/>
                  </a:lnTo>
                  <a:lnTo>
                    <a:pt x="658368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0146" r="0" b="-20146"/>
              </a:stretch>
            </a:blip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38100"/>
              <a:ext cx="6583680" cy="18669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 b="true">
                  <a:solidFill>
                    <a:srgbClr val="0A226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Forklift Certification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6515100" y="7269480"/>
            <a:ext cx="4526280" cy="1371600"/>
            <a:chOff x="0" y="0"/>
            <a:chExt cx="6035040" cy="182880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6035040" cy="1828800"/>
            </a:xfrm>
            <a:custGeom>
              <a:avLst/>
              <a:gdLst/>
              <a:ahLst/>
              <a:cxnLst/>
              <a:rect r="r" b="b" t="t" l="l"/>
              <a:pathLst>
                <a:path h="1828800" w="6035040">
                  <a:moveTo>
                    <a:pt x="0" y="0"/>
                  </a:moveTo>
                  <a:lnTo>
                    <a:pt x="6035040" y="0"/>
                  </a:lnTo>
                  <a:lnTo>
                    <a:pt x="603504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14300" r="0" b="-14300"/>
              </a:stretch>
            </a:blip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38100"/>
              <a:ext cx="6035040" cy="18669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N/A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11590020" y="7269480"/>
            <a:ext cx="5623560" cy="1371600"/>
            <a:chOff x="0" y="0"/>
            <a:chExt cx="7498080" cy="18288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7498080" cy="1828800"/>
            </a:xfrm>
            <a:custGeom>
              <a:avLst/>
              <a:gdLst/>
              <a:ahLst/>
              <a:cxnLst/>
              <a:rect r="r" b="b" t="t" l="l"/>
              <a:pathLst>
                <a:path h="1828800" w="7498080">
                  <a:moveTo>
                    <a:pt x="0" y="0"/>
                  </a:moveTo>
                  <a:lnTo>
                    <a:pt x="7498080" y="0"/>
                  </a:lnTo>
                  <a:lnTo>
                    <a:pt x="749808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29888" r="0" b="-29888"/>
              </a:stretch>
            </a:blip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38100"/>
              <a:ext cx="7498080" cy="18669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250"/>
                </a:lnSpc>
              </a:pPr>
              <a:r>
                <a:rPr lang="en-US" sz="1875">
                  <a:solidFill>
                    <a:srgbClr val="1A1F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 to 3 day training, plus certification test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685800" y="9710928"/>
            <a:ext cx="9601200" cy="411480"/>
            <a:chOff x="0" y="0"/>
            <a:chExt cx="12801600" cy="54864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12801600" cy="548640"/>
            </a:xfrm>
            <a:custGeom>
              <a:avLst/>
              <a:gdLst/>
              <a:ahLst/>
              <a:cxnLst/>
              <a:rect r="r" b="b" t="t" l="l"/>
              <a:pathLst>
                <a:path h="548640" w="12801600">
                  <a:moveTo>
                    <a:pt x="0" y="0"/>
                  </a:moveTo>
                  <a:lnTo>
                    <a:pt x="12801600" y="0"/>
                  </a:lnTo>
                  <a:lnTo>
                    <a:pt x="128016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404650" r="0" b="-404650"/>
              </a:stretch>
            </a:blip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28575"/>
              <a:ext cx="128016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Blueprint30  ·  Intro to Logistics Careers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16915943" y="9710928"/>
            <a:ext cx="685800" cy="411480"/>
            <a:chOff x="0" y="0"/>
            <a:chExt cx="914400" cy="54864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914400" cy="548640"/>
            </a:xfrm>
            <a:custGeom>
              <a:avLst/>
              <a:gdLst/>
              <a:ahLst/>
              <a:cxnLst/>
              <a:rect r="r" b="b" t="t" l="l"/>
              <a:pathLst>
                <a:path h="548640" w="914400">
                  <a:moveTo>
                    <a:pt x="0" y="0"/>
                  </a:moveTo>
                  <a:lnTo>
                    <a:pt x="914400" y="0"/>
                  </a:lnTo>
                  <a:lnTo>
                    <a:pt x="9144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26982" t="0" r="-26982" b="0"/>
              </a:stretch>
            </a:blip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28575"/>
              <a:ext cx="914400" cy="5772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1620"/>
                </a:lnSpc>
              </a:pPr>
              <a:r>
                <a:rPr lang="en-US" sz="1350">
                  <a:solidFill>
                    <a:srgbClr val="5A64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9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DAHPqnZllRo</dc:identifier>
  <dcterms:modified xsi:type="dcterms:W3CDTF">2011-08-01T06:04:30Z</dcterms:modified>
  <cp:revision>1</cp:revision>
  <dc:title>Intro_to_Logistics_Careers</dc:title>
</cp:coreProperties>
</file>